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95" r:id="rId5"/>
    <p:sldId id="261" r:id="rId6"/>
    <p:sldId id="262" r:id="rId7"/>
    <p:sldId id="297" r:id="rId8"/>
    <p:sldId id="260" r:id="rId9"/>
    <p:sldId id="259" r:id="rId10"/>
    <p:sldId id="280" r:id="rId11"/>
    <p:sldId id="265" r:id="rId12"/>
    <p:sldId id="266" r:id="rId13"/>
    <p:sldId id="267" r:id="rId14"/>
    <p:sldId id="268" r:id="rId15"/>
    <p:sldId id="269" r:id="rId16"/>
    <p:sldId id="271" r:id="rId17"/>
    <p:sldId id="273" r:id="rId18"/>
    <p:sldId id="294" r:id="rId19"/>
    <p:sldId id="278" r:id="rId20"/>
    <p:sldId id="279" r:id="rId21"/>
    <p:sldId id="281" r:id="rId22"/>
    <p:sldId id="283" r:id="rId23"/>
    <p:sldId id="286" r:id="rId24"/>
    <p:sldId id="287" r:id="rId25"/>
    <p:sldId id="288" r:id="rId26"/>
    <p:sldId id="289" r:id="rId27"/>
    <p:sldId id="290" r:id="rId28"/>
    <p:sldId id="291" r:id="rId29"/>
    <p:sldId id="292"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F5F"/>
    <a:srgbClr val="003366"/>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72E02-7FDC-4A75-8D8D-E4436CACBA63}" type="datetimeFigureOut">
              <a:rPr lang="el-GR" smtClean="0"/>
              <a:pPr/>
              <a:t>21/9/2016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A0A7D-C7CF-4438-A38F-F3244266988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C938105-039F-441A-BA49-F28CF2B61DDB}" type="datetimeFigureOut">
              <a:rPr lang="el-GR" smtClean="0"/>
              <a:pPr/>
              <a:t>21/9/2016</a:t>
            </a:fld>
            <a:endParaRPr lang="el-GR"/>
          </a:p>
        </p:txBody>
      </p:sp>
      <p:sp>
        <p:nvSpPr>
          <p:cNvPr id="17" name="Footer Placeholder 16"/>
          <p:cNvSpPr>
            <a:spLocks noGrp="1"/>
          </p:cNvSpPr>
          <p:nvPr>
            <p:ph type="ftr" sz="quarter" idx="11"/>
          </p:nvPr>
        </p:nvSpPr>
        <p:spPr/>
        <p:txBody>
          <a:bodyPr/>
          <a:lstStyle/>
          <a:p>
            <a:endParaRPr lang="el-G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49CAE2-AADB-4D9F-B6A7-C8090F5AAE2B}" type="slidenum">
              <a:rPr lang="el-GR" smtClean="0"/>
              <a:pPr/>
              <a:t>‹#›</a:t>
            </a:fld>
            <a:endParaRPr lang="el-G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C938105-039F-441A-BA49-F28CF2B61DDB}" type="datetimeFigureOut">
              <a:rPr lang="el-GR" smtClean="0"/>
              <a:pPr/>
              <a:t>21/9/2016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549CAE2-AADB-4D9F-B6A7-C8090F5AAE2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549CAE2-AADB-4D9F-B6A7-C8090F5AAE2B}" type="slidenum">
              <a:rPr lang="el-GR" smtClean="0"/>
              <a:pPr/>
              <a:t>‹#›</a:t>
            </a:fld>
            <a:endParaRPr lang="el-G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C938105-039F-441A-BA49-F28CF2B61DDB}" type="datetimeFigureOut">
              <a:rPr lang="el-GR" smtClean="0"/>
              <a:pPr/>
              <a:t>21/9/2016</a:t>
            </a:fld>
            <a:endParaRPr lang="el-GR"/>
          </a:p>
        </p:txBody>
      </p:sp>
      <p:sp>
        <p:nvSpPr>
          <p:cNvPr id="5" name="Footer Placeholder 4"/>
          <p:cNvSpPr>
            <a:spLocks noGrp="1"/>
          </p:cNvSpPr>
          <p:nvPr>
            <p:ph type="ftr" sz="quarter" idx="11"/>
          </p:nvPr>
        </p:nvSpPr>
        <p:spPr/>
        <p:txBody>
          <a:bodyPr/>
          <a:lstStyle/>
          <a:p>
            <a:endParaRPr lang="el-G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C938105-039F-441A-BA49-F28CF2B61DDB}" type="datetimeFigureOut">
              <a:rPr lang="el-GR" smtClean="0"/>
              <a:pPr/>
              <a:t>21/9/2016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4361688" y="1026372"/>
            <a:ext cx="457200" cy="441325"/>
          </a:xfrm>
        </p:spPr>
        <p:txBody>
          <a:bodyPr/>
          <a:lstStyle/>
          <a:p>
            <a:fld id="{3549CAE2-AADB-4D9F-B6A7-C8090F5AAE2B}" type="slidenum">
              <a:rPr lang="el-GR" smtClean="0"/>
              <a:pPr/>
              <a:t>‹#›</a:t>
            </a:fld>
            <a:endParaRPr lang="el-G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l-GR"/>
          </a:p>
        </p:txBody>
      </p:sp>
      <p:sp>
        <p:nvSpPr>
          <p:cNvPr id="4" name="Date Placeholder 3"/>
          <p:cNvSpPr>
            <a:spLocks noGrp="1"/>
          </p:cNvSpPr>
          <p:nvPr>
            <p:ph type="dt" sz="half" idx="10"/>
          </p:nvPr>
        </p:nvSpPr>
        <p:spPr/>
        <p:txBody>
          <a:bodyPr/>
          <a:lstStyle/>
          <a:p>
            <a:fld id="{BC938105-039F-441A-BA49-F28CF2B61DDB}" type="datetimeFigureOut">
              <a:rPr lang="el-GR" smtClean="0"/>
              <a:pPr/>
              <a:t>21/9/2016</a:t>
            </a:fld>
            <a:endParaRPr lang="el-G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49CAE2-AADB-4D9F-B6A7-C8090F5AAE2B}" type="slidenum">
              <a:rPr lang="el-GR" smtClean="0"/>
              <a:pPr/>
              <a:t>‹#›</a:t>
            </a:fld>
            <a:endParaRPr lang="el-G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BC938105-039F-441A-BA49-F28CF2B61DDB}" type="datetimeFigureOut">
              <a:rPr lang="el-GR" smtClean="0"/>
              <a:pPr/>
              <a:t>21/9/2016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549CAE2-AADB-4D9F-B6A7-C8090F5AAE2B}" type="slidenum">
              <a:rPr lang="el-GR" smtClean="0"/>
              <a:pPr/>
              <a:t>‹#›</a:t>
            </a:fld>
            <a:endParaRPr lang="el-G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C938105-039F-441A-BA49-F28CF2B61DDB}" type="datetimeFigureOut">
              <a:rPr lang="el-GR" smtClean="0"/>
              <a:pPr/>
              <a:t>21/9/2016</a:t>
            </a:fld>
            <a:endParaRPr lang="el-GR"/>
          </a:p>
        </p:txBody>
      </p:sp>
      <p:sp>
        <p:nvSpPr>
          <p:cNvPr id="8" name="Footer Placeholder 7"/>
          <p:cNvSpPr>
            <a:spLocks noGrp="1"/>
          </p:cNvSpPr>
          <p:nvPr>
            <p:ph type="ftr" sz="quarter" idx="11"/>
          </p:nvPr>
        </p:nvSpPr>
        <p:spPr>
          <a:xfrm>
            <a:off x="304800" y="6409944"/>
            <a:ext cx="3581400" cy="365760"/>
          </a:xfrm>
        </p:spPr>
        <p:txBody>
          <a:bodyPr/>
          <a:lstStyle/>
          <a:p>
            <a:endParaRPr lang="el-G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549CAE2-AADB-4D9F-B6A7-C8090F5AAE2B}" type="slidenum">
              <a:rPr lang="el-GR" smtClean="0"/>
              <a:pPr/>
              <a:t>‹#›</a:t>
            </a:fld>
            <a:endParaRPr lang="el-GR"/>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C938105-039F-441A-BA49-F28CF2B61DDB}" type="datetimeFigureOut">
              <a:rPr lang="el-GR" smtClean="0"/>
              <a:pPr/>
              <a:t>21/9/2016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4343400" y="1036020"/>
            <a:ext cx="457200" cy="441325"/>
          </a:xfrm>
        </p:spPr>
        <p:txBody>
          <a:bodyPr/>
          <a:lstStyle/>
          <a:p>
            <a:fld id="{3549CAE2-AADB-4D9F-B6A7-C8090F5AAE2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C938105-039F-441A-BA49-F28CF2B61DDB}" type="datetimeFigureOut">
              <a:rPr lang="el-GR" smtClean="0"/>
              <a:pPr/>
              <a:t>21/9/2016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549CAE2-AADB-4D9F-B6A7-C8090F5AAE2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549CAE2-AADB-4D9F-B6A7-C8090F5AAE2B}" type="slidenum">
              <a:rPr lang="el-GR" smtClean="0"/>
              <a:pPr/>
              <a:t>‹#›</a:t>
            </a:fld>
            <a:endParaRPr lang="el-G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C938105-039F-441A-BA49-F28CF2B61DDB}" type="datetimeFigureOut">
              <a:rPr lang="el-GR" smtClean="0"/>
              <a:pPr/>
              <a:t>21/9/2016</a:t>
            </a:fld>
            <a:endParaRPr lang="el-GR"/>
          </a:p>
        </p:txBody>
      </p:sp>
      <p:sp>
        <p:nvSpPr>
          <p:cNvPr id="6" name="Footer Placeholder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549CAE2-AADB-4D9F-B6A7-C8090F5AAE2B}" type="slidenum">
              <a:rPr lang="el-GR" smtClean="0"/>
              <a:pPr/>
              <a:t>‹#›</a:t>
            </a:fld>
            <a:endParaRPr lang="el-G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C938105-039F-441A-BA49-F28CF2B61DDB}" type="datetimeFigureOut">
              <a:rPr lang="el-GR" smtClean="0"/>
              <a:pPr/>
              <a:t>21/9/2016</a:t>
            </a:fld>
            <a:endParaRPr lang="el-GR"/>
          </a:p>
        </p:txBody>
      </p:sp>
      <p:sp>
        <p:nvSpPr>
          <p:cNvPr id="6" name="Footer Placeholder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938105-039F-441A-BA49-F28CF2B61DDB}" type="datetimeFigureOut">
              <a:rPr lang="el-GR" smtClean="0"/>
              <a:pPr/>
              <a:t>21/9/2016</a:t>
            </a:fld>
            <a:endParaRPr lang="el-G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549CAE2-AADB-4D9F-B6A7-C8090F5AAE2B}" type="slidenum">
              <a:rPr lang="el-GR" smtClean="0"/>
              <a:pPr/>
              <a:t>‹#›</a:t>
            </a:fld>
            <a:endParaRPr lang="el-G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cel.enl.uoa.gr/xenesglosses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aesop.iep.edu.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780928"/>
            <a:ext cx="8856984" cy="3744416"/>
          </a:xfrm>
        </p:spPr>
        <p:txBody>
          <a:bodyPr>
            <a:normAutofit/>
          </a:bodyPr>
          <a:lstStyle/>
          <a:p>
            <a:r>
              <a:rPr lang="el-GR" sz="1400" b="0" dirty="0" err="1">
                <a:latin typeface="Calibri" pitchFamily="34" charset="0"/>
              </a:rPr>
              <a:t>Υπουργειο</a:t>
            </a:r>
            <a:r>
              <a:rPr lang="el-GR" sz="1400" b="0" dirty="0">
                <a:latin typeface="Calibri" pitchFamily="34" charset="0"/>
              </a:rPr>
              <a:t> παιδειασ, ερευνασ και θρησκευματων</a:t>
            </a:r>
          </a:p>
          <a:p>
            <a:r>
              <a:rPr lang="el-GR" sz="1400" b="0" dirty="0">
                <a:latin typeface="Calibri" pitchFamily="34" charset="0"/>
              </a:rPr>
              <a:t>Ινστιτουτο εκπαιδευτικησ πολιτικησ</a:t>
            </a:r>
          </a:p>
          <a:p>
            <a:r>
              <a:rPr lang="el-GR" sz="1400" b="0" dirty="0">
                <a:latin typeface="Calibri" pitchFamily="34" charset="0"/>
              </a:rPr>
              <a:t>Επιστημονικη επιτροπη </a:t>
            </a:r>
            <a:r>
              <a:rPr lang="el-GR" sz="1400" b="0" dirty="0" err="1">
                <a:latin typeface="Calibri" pitchFamily="34" charset="0"/>
              </a:rPr>
              <a:t>ξενων</a:t>
            </a:r>
            <a:r>
              <a:rPr lang="el-GR" sz="1400" b="0" dirty="0">
                <a:latin typeface="Calibri" pitchFamily="34" charset="0"/>
              </a:rPr>
              <a:t> </a:t>
            </a:r>
            <a:r>
              <a:rPr lang="el-GR" sz="1400" b="0" dirty="0" err="1">
                <a:latin typeface="Calibri" pitchFamily="34" charset="0"/>
              </a:rPr>
              <a:t>γλωσσων</a:t>
            </a:r>
            <a:endParaRPr lang="el-GR" sz="1400" b="0" dirty="0">
              <a:latin typeface="Calibri" pitchFamily="34" charset="0"/>
            </a:endParaRPr>
          </a:p>
          <a:p>
            <a:endParaRPr lang="el-GR" sz="2500" b="0" dirty="0">
              <a:latin typeface="Calibri" pitchFamily="34" charset="0"/>
            </a:endParaRPr>
          </a:p>
          <a:p>
            <a:r>
              <a:rPr lang="el-GR" sz="2400" dirty="0" err="1">
                <a:solidFill>
                  <a:srgbClr val="1F3F5F"/>
                </a:solidFill>
                <a:latin typeface="Calibri" pitchFamily="34" charset="0"/>
              </a:rPr>
              <a:t>Νεα</a:t>
            </a:r>
            <a:r>
              <a:rPr lang="el-GR" sz="2400" dirty="0">
                <a:solidFill>
                  <a:srgbClr val="1F3F5F"/>
                </a:solidFill>
                <a:latin typeface="Calibri" pitchFamily="34" charset="0"/>
              </a:rPr>
              <a:t> </a:t>
            </a:r>
            <a:r>
              <a:rPr lang="el-GR" sz="2400" dirty="0" err="1">
                <a:solidFill>
                  <a:srgbClr val="1F3F5F"/>
                </a:solidFill>
                <a:latin typeface="Calibri" pitchFamily="34" charset="0"/>
              </a:rPr>
              <a:t>προγραμματα</a:t>
            </a:r>
            <a:r>
              <a:rPr lang="el-GR" sz="2400" dirty="0">
                <a:solidFill>
                  <a:srgbClr val="1F3F5F"/>
                </a:solidFill>
                <a:latin typeface="Calibri" pitchFamily="34" charset="0"/>
              </a:rPr>
              <a:t> </a:t>
            </a:r>
            <a:r>
              <a:rPr lang="el-GR" sz="2400" dirty="0" err="1">
                <a:solidFill>
                  <a:srgbClr val="1F3F5F"/>
                </a:solidFill>
                <a:latin typeface="Calibri" pitchFamily="34" charset="0"/>
              </a:rPr>
              <a:t>σπουδων</a:t>
            </a:r>
            <a:r>
              <a:rPr lang="el-GR" sz="2400" dirty="0">
                <a:solidFill>
                  <a:srgbClr val="1F3F5F"/>
                </a:solidFill>
                <a:latin typeface="Calibri" pitchFamily="34" charset="0"/>
              </a:rPr>
              <a:t> για την </a:t>
            </a:r>
            <a:r>
              <a:rPr lang="el-GR" sz="2400" dirty="0" err="1">
                <a:solidFill>
                  <a:srgbClr val="1F3F5F"/>
                </a:solidFill>
                <a:latin typeface="Calibri" pitchFamily="34" charset="0"/>
              </a:rPr>
              <a:t>αναβαθμιση</a:t>
            </a:r>
            <a:r>
              <a:rPr lang="el-GR" sz="2400" dirty="0">
                <a:solidFill>
                  <a:srgbClr val="1F3F5F"/>
                </a:solidFill>
                <a:latin typeface="Calibri" pitchFamily="34" charset="0"/>
              </a:rPr>
              <a:t> </a:t>
            </a:r>
            <a:r>
              <a:rPr lang="el-GR" sz="2400" dirty="0" err="1">
                <a:solidFill>
                  <a:srgbClr val="1F3F5F"/>
                </a:solidFill>
                <a:latin typeface="Calibri" pitchFamily="34" charset="0"/>
              </a:rPr>
              <a:t>τησ</a:t>
            </a:r>
            <a:r>
              <a:rPr lang="el-GR" sz="2400" dirty="0">
                <a:solidFill>
                  <a:srgbClr val="1F3F5F"/>
                </a:solidFill>
                <a:latin typeface="Calibri" pitchFamily="34" charset="0"/>
              </a:rPr>
              <a:t> </a:t>
            </a:r>
            <a:r>
              <a:rPr lang="el-GR" sz="2400" dirty="0" err="1">
                <a:solidFill>
                  <a:srgbClr val="1F3F5F"/>
                </a:solidFill>
                <a:latin typeface="Calibri" pitchFamily="34" charset="0"/>
              </a:rPr>
              <a:t>ξενογλωσσησ</a:t>
            </a:r>
            <a:r>
              <a:rPr lang="el-GR" sz="2400" dirty="0">
                <a:solidFill>
                  <a:srgbClr val="1F3F5F"/>
                </a:solidFill>
                <a:latin typeface="Calibri" pitchFamily="34" charset="0"/>
              </a:rPr>
              <a:t> </a:t>
            </a:r>
            <a:r>
              <a:rPr lang="el-GR" sz="2400" dirty="0" err="1">
                <a:solidFill>
                  <a:srgbClr val="1F3F5F"/>
                </a:solidFill>
                <a:latin typeface="Calibri" pitchFamily="34" charset="0"/>
              </a:rPr>
              <a:t>εκπαιδευσησ</a:t>
            </a:r>
            <a:r>
              <a:rPr lang="el-GR" sz="2400" dirty="0">
                <a:solidFill>
                  <a:srgbClr val="1F3F5F"/>
                </a:solidFill>
                <a:latin typeface="Calibri" pitchFamily="34" charset="0"/>
              </a:rPr>
              <a:t> στο </a:t>
            </a:r>
            <a:r>
              <a:rPr lang="el-GR" sz="2400" dirty="0" err="1">
                <a:solidFill>
                  <a:srgbClr val="1F3F5F"/>
                </a:solidFill>
                <a:latin typeface="Calibri" pitchFamily="34" charset="0"/>
              </a:rPr>
              <a:t>σχολειο</a:t>
            </a:r>
            <a:endParaRPr lang="el-GR" sz="2400" b="0" dirty="0">
              <a:solidFill>
                <a:srgbClr val="1F3F5F"/>
              </a:solidFill>
              <a:latin typeface="Calibri" pitchFamily="34" charset="0"/>
            </a:endParaRPr>
          </a:p>
          <a:p>
            <a:endParaRPr lang="el-GR" sz="2000" b="0" dirty="0">
              <a:latin typeface="Calibri" pitchFamily="34" charset="0"/>
            </a:endParaRPr>
          </a:p>
          <a:p>
            <a:endParaRPr lang="el-GR" sz="2100" b="0" spc="0" dirty="0">
              <a:latin typeface="Calibri" pitchFamily="34" charset="0"/>
            </a:endParaRPr>
          </a:p>
          <a:p>
            <a:r>
              <a:rPr lang="el-GR" sz="1500" b="0" cap="none" spc="0" dirty="0">
                <a:latin typeface="Calibri" pitchFamily="34" charset="0"/>
              </a:rPr>
              <a:t>Ε. Καραβά</a:t>
            </a:r>
            <a:r>
              <a:rPr lang="en-US" sz="1500" b="0" cap="none" spc="0" dirty="0">
                <a:latin typeface="Calibri" pitchFamily="34" charset="0"/>
              </a:rPr>
              <a:t>,</a:t>
            </a:r>
            <a:r>
              <a:rPr lang="el-GR" sz="1500" b="0" cap="none" spc="0" dirty="0">
                <a:latin typeface="Calibri" pitchFamily="34" charset="0"/>
              </a:rPr>
              <a:t> Αν</a:t>
            </a:r>
            <a:r>
              <a:rPr lang="en-US" sz="1500" b="0" cap="none" spc="0" dirty="0">
                <a:latin typeface="Calibri" pitchFamily="34" charset="0"/>
              </a:rPr>
              <a:t>.</a:t>
            </a:r>
            <a:r>
              <a:rPr lang="el-GR" sz="1500" b="0" cap="none" spc="0" dirty="0">
                <a:latin typeface="Calibri" pitchFamily="34" charset="0"/>
              </a:rPr>
              <a:t> Καθηγήτρια Τμήματος Αγγλικής Γλώσσας </a:t>
            </a:r>
            <a:r>
              <a:rPr lang="el-GR" sz="1500" b="0" cap="none" spc="0">
                <a:latin typeface="Calibri" pitchFamily="34" charset="0"/>
              </a:rPr>
              <a:t>&amp; Φιλολογίας </a:t>
            </a:r>
            <a:r>
              <a:rPr lang="el-GR" sz="1500" b="0" cap="none" spc="0" dirty="0">
                <a:latin typeface="Calibri" pitchFamily="34" charset="0"/>
              </a:rPr>
              <a:t>του ΕΚΠΑ, </a:t>
            </a:r>
          </a:p>
          <a:p>
            <a:r>
              <a:rPr lang="el-GR" sz="1500" b="0" cap="none" spc="0" dirty="0">
                <a:latin typeface="Calibri" pitchFamily="34" charset="0"/>
              </a:rPr>
              <a:t>Ε. Μίχου, </a:t>
            </a:r>
            <a:r>
              <a:rPr lang="el-GR" sz="1500" b="0" cap="none" spc="0" dirty="0" err="1">
                <a:latin typeface="Calibri" pitchFamily="34" charset="0"/>
              </a:rPr>
              <a:t>Σχολ</a:t>
            </a:r>
            <a:r>
              <a:rPr lang="el-GR" sz="1500" b="0" cap="none" spc="0" dirty="0">
                <a:latin typeface="Calibri" pitchFamily="34" charset="0"/>
              </a:rPr>
              <a:t>. Σύμβουλος Γαλλικής &amp; Γ. </a:t>
            </a:r>
            <a:r>
              <a:rPr lang="el-GR" sz="1500" b="0" cap="none" spc="0" dirty="0" err="1">
                <a:latin typeface="Calibri" pitchFamily="34" charset="0"/>
              </a:rPr>
              <a:t>Κερκινοπούλου</a:t>
            </a:r>
            <a:r>
              <a:rPr lang="el-GR" sz="1500" b="0" cap="none" spc="0" dirty="0">
                <a:latin typeface="Calibri" pitchFamily="34" charset="0"/>
              </a:rPr>
              <a:t>, </a:t>
            </a:r>
            <a:r>
              <a:rPr lang="el-GR" sz="1500" b="0" cap="none" spc="0" dirty="0" err="1">
                <a:latin typeface="Calibri" pitchFamily="34" charset="0"/>
              </a:rPr>
              <a:t>Σχολ</a:t>
            </a:r>
            <a:r>
              <a:rPr lang="el-GR" sz="1500" b="0" cap="none" spc="0" dirty="0">
                <a:latin typeface="Calibri" pitchFamily="34" charset="0"/>
              </a:rPr>
              <a:t>. Σύμβουλος Γερμανικής</a:t>
            </a:r>
          </a:p>
          <a:p>
            <a:endParaRPr lang="el-GR" dirty="0">
              <a:latin typeface="Calibri" pitchFamily="34" charset="0"/>
            </a:endParaRPr>
          </a:p>
        </p:txBody>
      </p:sp>
      <p:sp>
        <p:nvSpPr>
          <p:cNvPr id="2" name="Title 1"/>
          <p:cNvSpPr>
            <a:spLocks noGrp="1"/>
          </p:cNvSpPr>
          <p:nvPr>
            <p:ph type="ctrTitle"/>
          </p:nvPr>
        </p:nvSpPr>
        <p:spPr>
          <a:xfrm>
            <a:off x="179512" y="381000"/>
            <a:ext cx="8712968" cy="1752600"/>
          </a:xfrm>
        </p:spPr>
        <p:txBody>
          <a:bodyPr>
            <a:normAutofit/>
          </a:bodyPr>
          <a:lstStyle/>
          <a:p>
            <a:r>
              <a:rPr lang="el-GR" sz="3200" b="1">
                <a:solidFill>
                  <a:srgbClr val="7030A0"/>
                </a:solidFill>
                <a:latin typeface="Calibri" pitchFamily="34" charset="0"/>
              </a:rPr>
              <a:t>Παρουσίαση: </a:t>
            </a:r>
            <a:br>
              <a:rPr lang="el-GR" sz="3200" b="1" dirty="0">
                <a:solidFill>
                  <a:srgbClr val="7030A0"/>
                </a:solidFill>
                <a:latin typeface="Calibri" pitchFamily="34" charset="0"/>
              </a:rPr>
            </a:br>
            <a:r>
              <a:rPr lang="el-GR" sz="3200" b="1" dirty="0">
                <a:solidFill>
                  <a:srgbClr val="7030A0"/>
                </a:solidFill>
                <a:latin typeface="Calibri" pitchFamily="34" charset="0"/>
              </a:rPr>
              <a:t>«Ενιαίο Πρόγραμμα Σπουδών Ξένων Γλωσσών»</a:t>
            </a:r>
            <a:endParaRPr lang="el-GR" sz="3200" dirty="0">
              <a:solidFill>
                <a:srgbClr val="7030A0"/>
              </a:solidFill>
              <a:latin typeface="Calibri" pitchFamily="34" charset="0"/>
            </a:endParaRPr>
          </a:p>
        </p:txBody>
      </p:sp>
      <p:pic>
        <p:nvPicPr>
          <p:cNvPr id="1026" name="Picture 2" descr="D:\USERS\Jan\Desktop\ΕΠΣ ΞΓ_2016\eps-xg &amp; cover\logo_eps_final.jpg"/>
          <p:cNvPicPr>
            <a:picLocks noChangeAspect="1" noChangeArrowheads="1"/>
          </p:cNvPicPr>
          <p:nvPr/>
        </p:nvPicPr>
        <p:blipFill>
          <a:blip r:embed="rId2" cstate="print"/>
          <a:srcRect/>
          <a:stretch>
            <a:fillRect/>
          </a:stretch>
        </p:blipFill>
        <p:spPr bwMode="auto">
          <a:xfrm>
            <a:off x="179512" y="188640"/>
            <a:ext cx="1483643" cy="10081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830960"/>
          </a:xfrm>
        </p:spPr>
        <p:txBody>
          <a:bodyPr>
            <a:normAutofit fontScale="90000"/>
          </a:bodyPr>
          <a:lstStyle/>
          <a:p>
            <a:r>
              <a:rPr lang="el-GR" dirty="0">
                <a:latin typeface="Calibri" pitchFamily="34" charset="0"/>
              </a:rPr>
              <a:t>Γιατί υιοθετούνται τα επίπεδα γλωσσομάθειας </a:t>
            </a:r>
            <a:br>
              <a:rPr lang="el-GR" dirty="0">
                <a:latin typeface="Calibri" pitchFamily="34" charset="0"/>
              </a:rPr>
            </a:br>
            <a:r>
              <a:rPr lang="el-GR" dirty="0">
                <a:latin typeface="Calibri" pitchFamily="34" charset="0"/>
              </a:rPr>
              <a:t>και οι περιγραφητές του ΚΕΠΑ</a:t>
            </a:r>
          </a:p>
        </p:txBody>
      </p:sp>
      <p:sp>
        <p:nvSpPr>
          <p:cNvPr id="3" name="Content Placeholder 2"/>
          <p:cNvSpPr>
            <a:spLocks noGrp="1"/>
          </p:cNvSpPr>
          <p:nvPr>
            <p:ph sz="quarter" idx="1"/>
          </p:nvPr>
        </p:nvSpPr>
        <p:spPr/>
        <p:txBody>
          <a:bodyPr>
            <a:normAutofit/>
          </a:bodyPr>
          <a:lstStyle/>
          <a:p>
            <a:pPr algn="just">
              <a:buClr>
                <a:srgbClr val="C00000"/>
              </a:buClr>
            </a:pPr>
            <a:r>
              <a:rPr lang="el-GR" dirty="0">
                <a:latin typeface="Calibri" pitchFamily="34" charset="0"/>
              </a:rPr>
              <a:t>Γιατί οι μαθητές όλης της χώρας στην ίδια τάξη δεν είναι μια συμπαγής ομάδα με τα ίδια χαρακτηριστικά </a:t>
            </a:r>
            <a:r>
              <a:rPr lang="en-US" dirty="0">
                <a:latin typeface="Calibri" pitchFamily="34" charset="0"/>
              </a:rPr>
              <a:t>- </a:t>
            </a:r>
            <a:r>
              <a:rPr lang="el-GR" dirty="0">
                <a:latin typeface="Calibri" pitchFamily="34" charset="0"/>
              </a:rPr>
              <a:t>μπορεί να μάθουν διαφορετικά πράγματα και με διαφορετικούς ρυθμούς, αξιοποιώντας διαφορετικά μέσα και πόρους.</a:t>
            </a:r>
            <a:endParaRPr lang="en-US" dirty="0">
              <a:latin typeface="Calibri" pitchFamily="34" charset="0"/>
            </a:endParaRPr>
          </a:p>
          <a:p>
            <a:pPr algn="just">
              <a:buClr>
                <a:srgbClr val="C00000"/>
              </a:buClr>
            </a:pPr>
            <a:r>
              <a:rPr lang="el-GR" dirty="0">
                <a:latin typeface="Calibri" pitchFamily="34" charset="0"/>
              </a:rPr>
              <a:t>Η παροχή αντικειμενικών κριτηρίων για την περιγραφή της γλωσσομάθειας των μαθητών στην εξάβαθμη κλίμακα γλωσσομάθειας του ΣτΕ </a:t>
            </a:r>
            <a:r>
              <a:rPr lang="el-GR" dirty="0">
                <a:solidFill>
                  <a:srgbClr val="C00000"/>
                </a:solidFill>
                <a:latin typeface="Calibri" pitchFamily="34" charset="0"/>
              </a:rPr>
              <a:t>αποσκοπεί στην αμοιβαία αναγνώριση των δεξιοτήτων</a:t>
            </a:r>
            <a:r>
              <a:rPr lang="el-GR" dirty="0">
                <a:latin typeface="Calibri" pitchFamily="34" charset="0"/>
              </a:rPr>
              <a:t>, με σκοπό να προωθηθεί η κινητικότητα για σπουδές και εργασία</a:t>
            </a:r>
            <a:r>
              <a:rPr lang="el-GR" dirty="0">
                <a:solidFill>
                  <a:srgbClr val="C00000"/>
                </a:solidFill>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libri" pitchFamily="34" charset="0"/>
              </a:rPr>
              <a:t>Βασικές αρχές του ΕΠΣ-ΞΓ</a:t>
            </a:r>
          </a:p>
        </p:txBody>
      </p:sp>
      <p:sp>
        <p:nvSpPr>
          <p:cNvPr id="3" name="Content Placeholder 2"/>
          <p:cNvSpPr>
            <a:spLocks noGrp="1"/>
          </p:cNvSpPr>
          <p:nvPr>
            <p:ph sz="quarter" idx="1"/>
          </p:nvPr>
        </p:nvSpPr>
        <p:spPr/>
        <p:txBody>
          <a:bodyPr>
            <a:normAutofit lnSpcReduction="10000"/>
          </a:bodyPr>
          <a:lstStyle/>
          <a:p>
            <a:pPr algn="just">
              <a:spcBef>
                <a:spcPts val="600"/>
              </a:spcBef>
              <a:buFont typeface="Arial" charset="0"/>
              <a:buBlip>
                <a:blip r:embed="rId2"/>
              </a:buBlip>
            </a:pPr>
            <a:r>
              <a:rPr lang="el-GR" sz="2800" dirty="0">
                <a:latin typeface="Calibri" pitchFamily="34" charset="0"/>
              </a:rPr>
              <a:t>Έμφαση στη </a:t>
            </a:r>
            <a:r>
              <a:rPr lang="el-GR" sz="2800" dirty="0">
                <a:solidFill>
                  <a:srgbClr val="C00000"/>
                </a:solidFill>
                <a:latin typeface="Calibri" pitchFamily="34" charset="0"/>
              </a:rPr>
              <a:t>χρήση της ξένης γλώσσας</a:t>
            </a:r>
            <a:r>
              <a:rPr lang="el-GR" sz="2800" dirty="0">
                <a:latin typeface="Calibri" pitchFamily="34" charset="0"/>
              </a:rPr>
              <a:t>, δηλ. στη λειτουργία της στα ποικίλα επικοινωνιακά περιβάλλοντα όπου χρησιμοποιείται.</a:t>
            </a:r>
          </a:p>
          <a:p>
            <a:pPr algn="just">
              <a:spcBef>
                <a:spcPct val="50000"/>
              </a:spcBef>
              <a:buFont typeface="Arial" charset="0"/>
              <a:buBlip>
                <a:blip r:embed="rId2"/>
              </a:buBlip>
            </a:pPr>
            <a:r>
              <a:rPr lang="el-GR" sz="2800" dirty="0">
                <a:latin typeface="Calibri" pitchFamily="34" charset="0"/>
              </a:rPr>
              <a:t>Η εκμάθηση της χρήσης της ξένης γλώσσας ως πρωταρχικής σημασίας παράγοντας για την ανάπτυξη του </a:t>
            </a:r>
            <a:r>
              <a:rPr lang="el-GR" sz="2800" dirty="0">
                <a:solidFill>
                  <a:srgbClr val="C00000"/>
                </a:solidFill>
                <a:latin typeface="Calibri" pitchFamily="34" charset="0"/>
              </a:rPr>
              <a:t>γλωσσικού και κοινωνικού γραμματισμού </a:t>
            </a:r>
            <a:r>
              <a:rPr lang="el-GR" sz="2800" dirty="0">
                <a:latin typeface="Calibri" pitchFamily="34" charset="0"/>
              </a:rPr>
              <a:t>του μαθητή.</a:t>
            </a:r>
          </a:p>
          <a:p>
            <a:pPr algn="just">
              <a:spcBef>
                <a:spcPct val="50000"/>
              </a:spcBef>
              <a:buFont typeface="Arial" charset="0"/>
              <a:buBlip>
                <a:blip r:embed="rId2"/>
              </a:buBlip>
            </a:pPr>
            <a:r>
              <a:rPr lang="el-GR" sz="2800" dirty="0">
                <a:latin typeface="Calibri" pitchFamily="34" charset="0"/>
              </a:rPr>
              <a:t>Η εκμάθηση της χρήσης της ξένης γλώσσας ως παράγοντας για την καλλιέργεια </a:t>
            </a:r>
            <a:r>
              <a:rPr lang="el-GR" sz="2800" dirty="0">
                <a:solidFill>
                  <a:srgbClr val="C00000"/>
                </a:solidFill>
                <a:latin typeface="Calibri" pitchFamily="34" charset="0"/>
              </a:rPr>
              <a:t>διαπολιτισμικής επίγνωσης</a:t>
            </a:r>
            <a:r>
              <a:rPr lang="el-GR" sz="2800" b="1" dirty="0">
                <a:latin typeface="Calibri" pitchFamily="34" charset="0"/>
              </a:rPr>
              <a:t> </a:t>
            </a:r>
            <a:r>
              <a:rPr lang="el-GR" sz="2800" dirty="0">
                <a:latin typeface="Calibri" pitchFamily="34" charset="0"/>
              </a:rPr>
              <a:t>του μαθητή.</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Βασικές αρχές του ΕΠΣ-ΞΓ</a:t>
            </a:r>
          </a:p>
        </p:txBody>
      </p:sp>
      <p:sp>
        <p:nvSpPr>
          <p:cNvPr id="3" name="Content Placeholder 2"/>
          <p:cNvSpPr>
            <a:spLocks noGrp="1"/>
          </p:cNvSpPr>
          <p:nvPr>
            <p:ph sz="quarter" idx="1"/>
          </p:nvPr>
        </p:nvSpPr>
        <p:spPr/>
        <p:txBody>
          <a:bodyPr/>
          <a:lstStyle/>
          <a:p>
            <a:pPr algn="just">
              <a:spcBef>
                <a:spcPct val="50000"/>
              </a:spcBef>
              <a:buFont typeface="Arial" charset="0"/>
              <a:buBlip>
                <a:blip r:embed="rId2"/>
              </a:buBlip>
            </a:pPr>
            <a:r>
              <a:rPr lang="el-GR" dirty="0">
                <a:latin typeface="Calibri" pitchFamily="34" charset="0"/>
              </a:rPr>
              <a:t>Έμφαση στην ανάπτυξη </a:t>
            </a:r>
            <a:r>
              <a:rPr lang="el-GR" dirty="0">
                <a:solidFill>
                  <a:srgbClr val="C00000"/>
                </a:solidFill>
                <a:latin typeface="Calibri" pitchFamily="34" charset="0"/>
              </a:rPr>
              <a:t>επικοινωνιακών στρατηγικών</a:t>
            </a:r>
            <a:r>
              <a:rPr lang="el-GR" dirty="0">
                <a:latin typeface="Calibri" pitchFamily="34" charset="0"/>
              </a:rPr>
              <a:t>, καθώς και της ικανότητας </a:t>
            </a:r>
            <a:r>
              <a:rPr lang="el-GR" dirty="0">
                <a:solidFill>
                  <a:srgbClr val="C00000"/>
                </a:solidFill>
                <a:latin typeface="Calibri" pitchFamily="34" charset="0"/>
              </a:rPr>
              <a:t>διαμεσολάβησης</a:t>
            </a:r>
            <a:r>
              <a:rPr lang="el-GR" dirty="0">
                <a:latin typeface="Calibri" pitchFamily="34" charset="0"/>
              </a:rPr>
              <a:t> (εναλλαγής γλωσσικών κωδίκων).</a:t>
            </a:r>
          </a:p>
          <a:p>
            <a:pPr algn="just">
              <a:spcBef>
                <a:spcPct val="50000"/>
              </a:spcBef>
              <a:buFont typeface="Arial" charset="0"/>
              <a:buBlip>
                <a:blip r:embed="rId2"/>
              </a:buBlip>
            </a:pPr>
            <a:r>
              <a:rPr lang="el-GR" dirty="0">
                <a:latin typeface="Calibri" pitchFamily="34" charset="0"/>
              </a:rPr>
              <a:t>Σύνδεση της εκμάθησης της ξένης γλώσσας με την ανάπτυξη </a:t>
            </a:r>
            <a:r>
              <a:rPr lang="el-GR" dirty="0">
                <a:solidFill>
                  <a:srgbClr val="C00000"/>
                </a:solidFill>
                <a:latin typeface="Calibri" pitchFamily="34" charset="0"/>
              </a:rPr>
              <a:t>πολυγραμματισμών</a:t>
            </a:r>
            <a:r>
              <a:rPr lang="el-GR" dirty="0">
                <a:latin typeface="Calibri" pitchFamily="34" charset="0"/>
              </a:rPr>
              <a:t>, που σχετίζονται με μελέτη της χρήσης της γλώσσας στο γραπτό και προφορικό λόγο – στο πλαίσιο </a:t>
            </a:r>
            <a:r>
              <a:rPr lang="el-GR" i="1" dirty="0">
                <a:latin typeface="Calibri" pitchFamily="34" charset="0"/>
              </a:rPr>
              <a:t>πολυτροπικών</a:t>
            </a:r>
            <a:r>
              <a:rPr lang="el-GR" dirty="0">
                <a:latin typeface="Calibri" pitchFamily="34" charset="0"/>
              </a:rPr>
              <a:t> κειμένων.</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Οι Δείκτες επικοινωνιακής επάρκειας</a:t>
            </a:r>
          </a:p>
        </p:txBody>
      </p:sp>
      <p:sp>
        <p:nvSpPr>
          <p:cNvPr id="3" name="Content Placeholder 2"/>
          <p:cNvSpPr>
            <a:spLocks noGrp="1"/>
          </p:cNvSpPr>
          <p:nvPr>
            <p:ph sz="quarter" idx="1"/>
          </p:nvPr>
        </p:nvSpPr>
        <p:spPr/>
        <p:txBody>
          <a:bodyPr>
            <a:normAutofit fontScale="77500" lnSpcReduction="20000"/>
          </a:bodyPr>
          <a:lstStyle/>
          <a:p>
            <a:pPr marL="381000" indent="-381000" algn="just">
              <a:buClr>
                <a:srgbClr val="C00000"/>
              </a:buClr>
              <a:buNone/>
            </a:pPr>
            <a:r>
              <a:rPr lang="el-GR" sz="2800" dirty="0">
                <a:latin typeface="Calibri" pitchFamily="34" charset="0"/>
              </a:rPr>
              <a:t>Την καρδιά του ΕΠΣ-ΞΓ αποτελούν  σαφείς, </a:t>
            </a:r>
            <a:r>
              <a:rPr lang="el-GR" sz="2800" dirty="0">
                <a:solidFill>
                  <a:srgbClr val="C00000"/>
                </a:solidFill>
                <a:latin typeface="Calibri" pitchFamily="34" charset="0"/>
              </a:rPr>
              <a:t>περιληπτικές και αναλυτικές</a:t>
            </a:r>
          </a:p>
          <a:p>
            <a:pPr marL="381000" indent="-381000" algn="just">
              <a:buClr>
                <a:srgbClr val="C00000"/>
              </a:buClr>
              <a:buNone/>
            </a:pPr>
            <a:r>
              <a:rPr lang="el-GR" sz="2800" dirty="0">
                <a:latin typeface="Calibri" pitchFamily="34" charset="0"/>
              </a:rPr>
              <a:t>περιγραφές</a:t>
            </a:r>
            <a:r>
              <a:rPr lang="el-GR" sz="2800" dirty="0">
                <a:solidFill>
                  <a:srgbClr val="C00000"/>
                </a:solidFill>
                <a:latin typeface="Calibri" pitchFamily="34" charset="0"/>
              </a:rPr>
              <a:t> </a:t>
            </a:r>
            <a:r>
              <a:rPr lang="el-GR" sz="2800" dirty="0">
                <a:latin typeface="Calibri" pitchFamily="34" charset="0"/>
              </a:rPr>
              <a:t>του</a:t>
            </a:r>
            <a:r>
              <a:rPr lang="el-GR" sz="2800" dirty="0">
                <a:solidFill>
                  <a:srgbClr val="C00000"/>
                </a:solidFill>
                <a:latin typeface="Calibri" pitchFamily="34" charset="0"/>
              </a:rPr>
              <a:t> τί θα πρέπει να είναι σε θέση να κάνει </a:t>
            </a:r>
            <a:r>
              <a:rPr lang="el-GR" sz="2800" dirty="0">
                <a:latin typeface="Calibri" pitchFamily="34" charset="0"/>
              </a:rPr>
              <a:t>ο μαθητής κατά</a:t>
            </a:r>
          </a:p>
          <a:p>
            <a:pPr marL="381000" indent="-381000" algn="just">
              <a:buClr>
                <a:srgbClr val="C00000"/>
              </a:buClr>
              <a:buNone/>
            </a:pPr>
            <a:r>
              <a:rPr lang="el-GR" sz="2800" dirty="0">
                <a:latin typeface="Calibri" pitchFamily="34" charset="0"/>
              </a:rPr>
              <a:t>επίπεδο γλωσσομάθειας προκειμένου να θεωρηθεί επαρκής χρήστης</a:t>
            </a:r>
          </a:p>
          <a:p>
            <a:pPr marL="381000" indent="-381000" algn="just">
              <a:buClr>
                <a:srgbClr val="C00000"/>
              </a:buClr>
              <a:buNone/>
            </a:pPr>
            <a:r>
              <a:rPr lang="el-GR" sz="2800" dirty="0">
                <a:latin typeface="Calibri" pitchFamily="34" charset="0"/>
              </a:rPr>
              <a:t>της ξένης γλώσσας (για το επίπεδο αυτό).</a:t>
            </a:r>
          </a:p>
          <a:p>
            <a:pPr marL="381000" indent="-381000" algn="just">
              <a:buClr>
                <a:srgbClr val="C00000"/>
              </a:buClr>
              <a:buFont typeface="Wingdings 2" pitchFamily="18" charset="2"/>
              <a:buNone/>
            </a:pPr>
            <a:endParaRPr lang="el-GR" sz="2800" dirty="0">
              <a:latin typeface="Calibri" pitchFamily="34" charset="0"/>
            </a:endParaRPr>
          </a:p>
          <a:p>
            <a:pPr marL="381000" indent="-381000" algn="just">
              <a:buClr>
                <a:srgbClr val="C00000"/>
              </a:buClr>
              <a:buFont typeface="Wingdings 2" pitchFamily="18" charset="2"/>
              <a:buNone/>
            </a:pPr>
            <a:r>
              <a:rPr lang="el-GR" sz="2800" dirty="0">
                <a:latin typeface="Calibri" pitchFamily="34" charset="0"/>
              </a:rPr>
              <a:t>Οι περιγραφές αυτές αφορούν τις επικοινωνιακές δραστηριότητες:</a:t>
            </a:r>
          </a:p>
          <a:p>
            <a:pPr marL="381000" indent="-381000" algn="just">
              <a:buClr>
                <a:srgbClr val="C00000"/>
              </a:buClr>
              <a:buFont typeface="Wingdings 2" pitchFamily="18" charset="2"/>
              <a:buAutoNum type="arabicPeriod"/>
            </a:pPr>
            <a:r>
              <a:rPr lang="el-GR" sz="2800" dirty="0">
                <a:latin typeface="Calibri" pitchFamily="34" charset="0"/>
              </a:rPr>
              <a:t>Κατανόησης γραπτού λόγου</a:t>
            </a:r>
          </a:p>
          <a:p>
            <a:pPr marL="381000" indent="-381000" algn="just">
              <a:buClr>
                <a:srgbClr val="C00000"/>
              </a:buClr>
              <a:buFont typeface="Wingdings 2" pitchFamily="18" charset="2"/>
              <a:buAutoNum type="arabicPeriod"/>
            </a:pPr>
            <a:r>
              <a:rPr lang="el-GR" sz="2800" dirty="0">
                <a:latin typeface="Calibri" pitchFamily="34" charset="0"/>
              </a:rPr>
              <a:t>Παραγωγής γραπτού λόγου και γραπτής διάδρασης</a:t>
            </a:r>
          </a:p>
          <a:p>
            <a:pPr marL="381000" indent="-381000" algn="just">
              <a:buClr>
                <a:srgbClr val="C00000"/>
              </a:buClr>
              <a:buFont typeface="Wingdings 2" pitchFamily="18" charset="2"/>
              <a:buAutoNum type="arabicPeriod"/>
            </a:pPr>
            <a:r>
              <a:rPr lang="el-GR" sz="2800" dirty="0">
                <a:latin typeface="Calibri" pitchFamily="34" charset="0"/>
              </a:rPr>
              <a:t>Γραπτής διαμεσολάβησης</a:t>
            </a:r>
          </a:p>
          <a:p>
            <a:pPr marL="381000" indent="-381000" algn="just">
              <a:buClr>
                <a:srgbClr val="C00000"/>
              </a:buClr>
              <a:buFont typeface="Wingdings 2" pitchFamily="18" charset="2"/>
              <a:buAutoNum type="arabicPeriod"/>
            </a:pPr>
            <a:r>
              <a:rPr lang="el-GR" sz="2800" dirty="0">
                <a:latin typeface="Calibri" pitchFamily="34" charset="0"/>
              </a:rPr>
              <a:t>Κατανόησης προφορικού λόγου</a:t>
            </a:r>
          </a:p>
          <a:p>
            <a:pPr marL="381000" indent="-381000" algn="just">
              <a:buClr>
                <a:srgbClr val="C00000"/>
              </a:buClr>
              <a:buFont typeface="Wingdings 2" pitchFamily="18" charset="2"/>
              <a:buAutoNum type="arabicPeriod"/>
            </a:pPr>
            <a:r>
              <a:rPr lang="el-GR" sz="2800" dirty="0">
                <a:latin typeface="Calibri" pitchFamily="34" charset="0"/>
              </a:rPr>
              <a:t>Παραγωγής προφορικού λόγου και προφορικής διάδρασης</a:t>
            </a:r>
          </a:p>
          <a:p>
            <a:pPr marL="381000" indent="-381000" algn="just">
              <a:buClr>
                <a:srgbClr val="C00000"/>
              </a:buClr>
              <a:buFont typeface="Wingdings 2" pitchFamily="18" charset="2"/>
              <a:buAutoNum type="arabicPeriod"/>
            </a:pPr>
            <a:r>
              <a:rPr lang="el-GR" sz="2800" dirty="0">
                <a:latin typeface="Calibri" pitchFamily="34" charset="0"/>
              </a:rPr>
              <a:t>Προφορικής διαμεσολάβησης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68952" cy="936104"/>
          </a:xfrm>
        </p:spPr>
        <p:txBody>
          <a:bodyPr>
            <a:normAutofit fontScale="90000"/>
          </a:bodyPr>
          <a:lstStyle/>
          <a:p>
            <a:br>
              <a:rPr lang="el-GR" sz="3600" dirty="0">
                <a:latin typeface="Georgia" pitchFamily="18" charset="0"/>
              </a:rPr>
            </a:br>
            <a:br>
              <a:rPr lang="el-GR" sz="3600" dirty="0">
                <a:latin typeface="Georgia" pitchFamily="18" charset="0"/>
              </a:rPr>
            </a:br>
            <a:br>
              <a:rPr lang="el-GR" sz="3600" u="sng" dirty="0">
                <a:latin typeface="Georgia" pitchFamily="18" charset="0"/>
              </a:rPr>
            </a:br>
            <a:r>
              <a:rPr lang="el-GR" sz="3200" dirty="0">
                <a:latin typeface="Georgia" pitchFamily="18" charset="0"/>
              </a:rPr>
              <a:t> </a:t>
            </a:r>
            <a:r>
              <a:rPr lang="el-GR" sz="3200" dirty="0">
                <a:latin typeface="Calibri" pitchFamily="34" charset="0"/>
              </a:rPr>
              <a:t>Παράδειγμα: </a:t>
            </a:r>
            <a:r>
              <a:rPr lang="el-GR" sz="3200" u="sng" dirty="0">
                <a:solidFill>
                  <a:srgbClr val="C00000"/>
                </a:solidFill>
                <a:latin typeface="Calibri" pitchFamily="34" charset="0"/>
              </a:rPr>
              <a:t>Περιληπτικοί Δείκτες</a:t>
            </a:r>
            <a:r>
              <a:rPr lang="el-GR" sz="3200" u="sng" dirty="0">
                <a:latin typeface="Calibri" pitchFamily="34" charset="0"/>
              </a:rPr>
              <a:t> για το Επίπεδο Α1</a:t>
            </a:r>
            <a:r>
              <a:rPr lang="en-US" sz="3200" u="sng" dirty="0">
                <a:latin typeface="Calibri" pitchFamily="34" charset="0"/>
              </a:rPr>
              <a:t> (</a:t>
            </a:r>
            <a:r>
              <a:rPr lang="el-GR" sz="3200" u="sng" dirty="0">
                <a:latin typeface="Calibri" pitchFamily="34" charset="0"/>
              </a:rPr>
              <a:t>στοιχειώδης γνώση)</a:t>
            </a:r>
            <a:endParaRPr lang="el-GR" dirty="0">
              <a:latin typeface="Calibri" pitchFamily="34" charset="0"/>
            </a:endParaRPr>
          </a:p>
        </p:txBody>
      </p:sp>
      <p:sp>
        <p:nvSpPr>
          <p:cNvPr id="3" name="Content Placeholder 2"/>
          <p:cNvSpPr>
            <a:spLocks noGrp="1"/>
          </p:cNvSpPr>
          <p:nvPr>
            <p:ph sz="quarter" idx="1"/>
          </p:nvPr>
        </p:nvSpPr>
        <p:spPr/>
        <p:txBody>
          <a:bodyPr>
            <a:normAutofit fontScale="85000" lnSpcReduction="20000"/>
          </a:bodyPr>
          <a:lstStyle/>
          <a:p>
            <a:pPr>
              <a:spcBef>
                <a:spcPct val="50000"/>
              </a:spcBef>
              <a:buFont typeface="Wingdings 2" pitchFamily="18" charset="2"/>
              <a:buNone/>
            </a:pPr>
            <a:r>
              <a:rPr lang="el-GR" sz="2800" dirty="0">
                <a:latin typeface="Calibri" pitchFamily="34" charset="0"/>
              </a:rPr>
              <a:t>Οι μαθητές θα πρέπει να είναι σε θέση:</a:t>
            </a:r>
          </a:p>
          <a:p>
            <a:pPr algn="just">
              <a:buClr>
                <a:srgbClr val="C00000"/>
              </a:buClr>
              <a:buFont typeface="Wingdings" pitchFamily="2" charset="2"/>
              <a:buChar char="Ø"/>
            </a:pPr>
            <a:r>
              <a:rPr lang="el-GR" sz="2800" dirty="0">
                <a:latin typeface="Calibri" pitchFamily="34" charset="0"/>
              </a:rPr>
              <a:t>Να κατανοούν και να παράγουν απλής δομής προτάσεις για να καλύψουν ανάγκες της καθημερινής ζωής, με λέξεις ευρείας χρήσης και τυποποιημένες εκφράσεις της καθημερινότητας.</a:t>
            </a:r>
          </a:p>
          <a:p>
            <a:pPr algn="just">
              <a:buClr>
                <a:srgbClr val="C00000"/>
              </a:buClr>
              <a:buFont typeface="Wingdings" pitchFamily="2" charset="2"/>
              <a:buChar char="Ø"/>
            </a:pPr>
            <a:r>
              <a:rPr lang="el-GR" sz="2800" dirty="0">
                <a:latin typeface="Calibri" pitchFamily="34" charset="0"/>
              </a:rPr>
              <a:t>Να χαιρετούν, να συστήνονται, να δίνουν ή να ζητούν πληροφορίες για τον εαυτό τους, να ευχαριστούν, να κατονομάζουν αντικείμενα, να περιγράφουν έναν χώρο ή ένα άτομο με πολύ απλές δομές.</a:t>
            </a:r>
          </a:p>
          <a:p>
            <a:pPr algn="just">
              <a:buClr>
                <a:srgbClr val="C00000"/>
              </a:buClr>
              <a:buFont typeface="Wingdings" pitchFamily="2" charset="2"/>
              <a:buChar char="Ø"/>
            </a:pPr>
            <a:r>
              <a:rPr lang="el-GR" sz="2800" dirty="0">
                <a:latin typeface="Calibri" pitchFamily="34" charset="0"/>
              </a:rPr>
              <a:t>Να κάνουν διάλογο με ομιλητές που γνωρίζουν καλά τη γλώσσα-στόχο προκειμένου να καλύψουν βασικές ανάγκες επικοινωνίας, με την προϋπόθεση ότι ο συνομιλητής τους μιλάει αργά και είναι πρόθυμος να βοηθήσει την επικοινωνία.</a:t>
            </a:r>
          </a:p>
          <a:p>
            <a:pPr algn="just">
              <a:buClr>
                <a:srgbClr val="C00000"/>
              </a:buClr>
              <a:buFont typeface="Wingdings" pitchFamily="2" charset="2"/>
              <a:buChar char="Ø"/>
            </a:pPr>
            <a:r>
              <a:rPr lang="el-GR" sz="2800" dirty="0">
                <a:latin typeface="Calibri" pitchFamily="34" charset="0"/>
              </a:rPr>
              <a:t>Να αποδίδουν στην Ελληνική ένα απλό μήνυμα που είναι γραμμένο στην ξένη γλώσσα.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200" dirty="0">
                <a:latin typeface="Calibri" pitchFamily="34" charset="0"/>
              </a:rPr>
              <a:t>Παράδειγμα: </a:t>
            </a:r>
            <a:r>
              <a:rPr lang="el-GR" sz="2200" u="sng" dirty="0">
                <a:solidFill>
                  <a:srgbClr val="C00000"/>
                </a:solidFill>
                <a:latin typeface="Calibri" pitchFamily="34" charset="0"/>
              </a:rPr>
              <a:t>Αναλυτικοί Δείκτες για το Επίπεδο Α1</a:t>
            </a:r>
            <a:r>
              <a:rPr lang="el-GR" sz="2200" u="sng" dirty="0">
                <a:latin typeface="Calibri" pitchFamily="34" charset="0"/>
              </a:rPr>
              <a:t> (στοιχειώδης γνώση)</a:t>
            </a:r>
            <a:br>
              <a:rPr lang="el-GR" sz="2200" u="sng" dirty="0">
                <a:latin typeface="Calibri" pitchFamily="34" charset="0"/>
              </a:rPr>
            </a:br>
            <a:r>
              <a:rPr lang="el-GR" sz="2200" dirty="0">
                <a:latin typeface="Calibri" pitchFamily="34" charset="0"/>
              </a:rPr>
              <a:t>Κατανόηση γραπτού λόγου:</a:t>
            </a:r>
            <a:endParaRPr lang="el-GR" sz="1600" dirty="0">
              <a:latin typeface="Calibri" pitchFamily="34" charset="0"/>
            </a:endParaRPr>
          </a:p>
        </p:txBody>
      </p:sp>
      <p:sp>
        <p:nvSpPr>
          <p:cNvPr id="3" name="Content Placeholder 2"/>
          <p:cNvSpPr>
            <a:spLocks noGrp="1"/>
          </p:cNvSpPr>
          <p:nvPr>
            <p:ph sz="quarter" idx="1"/>
          </p:nvPr>
        </p:nvSpPr>
        <p:spPr/>
        <p:txBody>
          <a:bodyPr>
            <a:normAutofit fontScale="70000" lnSpcReduction="20000"/>
          </a:bodyPr>
          <a:lstStyle/>
          <a:p>
            <a:pPr algn="just">
              <a:buFont typeface="Wingdings 2" pitchFamily="18" charset="2"/>
              <a:buNone/>
            </a:pPr>
            <a:r>
              <a:rPr lang="el-GR" sz="2800" dirty="0">
                <a:latin typeface="Calibri" pitchFamily="34" charset="0"/>
              </a:rPr>
              <a:t>Οι μαθητές θα πρέπει να είναι σε θέση:</a:t>
            </a:r>
          </a:p>
          <a:p>
            <a:pPr algn="just">
              <a:buClr>
                <a:srgbClr val="C00000"/>
              </a:buClr>
              <a:buFont typeface="Wingdings" pitchFamily="2" charset="2"/>
              <a:buChar char="Ø"/>
            </a:pPr>
            <a:r>
              <a:rPr lang="el-GR" sz="2800" dirty="0">
                <a:latin typeface="Calibri" pitchFamily="34" charset="0"/>
              </a:rPr>
              <a:t>Να κατανοούν το νόημα ενός σύντομου, πολύ απλά δομημένου πληροφοριακού ή περιγραφικού κειμένου αυθεντικού λόγου (ανακοίνωσης, πινακίδας, καταλόγου, αφίσας, σημειώματος, ηλεκτρονικής επιστολής) που αναφέρεται σε τυπικές καταστάσεις ή ανάγκες της καθημερινής ζωής.</a:t>
            </a:r>
          </a:p>
          <a:p>
            <a:pPr algn="just">
              <a:buClr>
                <a:srgbClr val="C00000"/>
              </a:buClr>
              <a:buFont typeface="Wingdings" pitchFamily="2" charset="2"/>
              <a:buChar char="Ø"/>
            </a:pPr>
            <a:r>
              <a:rPr lang="el-GR" sz="2800" dirty="0">
                <a:latin typeface="Calibri" pitchFamily="34" charset="0"/>
              </a:rPr>
              <a:t>Να εντοπίζουν συγκεκριμένες πληροφορίες σε λίστες ή σύντομα κείμενα με περιορισμένο λεξιλόγιο, απλές γραμματικές δομές και περιορισμένα προτασιακά σχήματα.</a:t>
            </a:r>
          </a:p>
          <a:p>
            <a:pPr algn="just">
              <a:buClr>
                <a:srgbClr val="C00000"/>
              </a:buClr>
              <a:buFont typeface="Wingdings" pitchFamily="2" charset="2"/>
              <a:buChar char="Ø"/>
            </a:pPr>
            <a:r>
              <a:rPr lang="el-GR" sz="2800" dirty="0">
                <a:latin typeface="Calibri" pitchFamily="34" charset="0"/>
              </a:rPr>
              <a:t>Να αναγνωρίζουν αριθμούς, οικεία ονόματα (χωρών, πόλεων, γνωστών προσώπων, κ.λπ.), απλούς προσδιορισμούς χρόνου (επιρρήματα όπως «χθες», «σήμερα», «αύριο», ημερομηνίες, ώρες, κ.λπ.), τόπου (τοποθεσίες, διευθύνσεις) και ποσότητας (αριθμούς, τιμές).</a:t>
            </a:r>
          </a:p>
          <a:p>
            <a:pPr algn="just">
              <a:buClr>
                <a:srgbClr val="C00000"/>
              </a:buClr>
              <a:buFont typeface="Wingdings" pitchFamily="2" charset="2"/>
              <a:buChar char="Ø"/>
            </a:pPr>
            <a:r>
              <a:rPr lang="el-GR" sz="2800" dirty="0">
                <a:latin typeface="Calibri" pitchFamily="34" charset="0"/>
              </a:rPr>
              <a:t>Να αναγνωρίζουν το περιβάλλον χρήσης τυποποιημένων εκφράσεων (λ.χ. ότι την πινακίδα «Μην πατάτε το γρασίδι» τη βρίσκουμε σε κάποιο πάρκο).</a:t>
            </a:r>
          </a:p>
          <a:p>
            <a:pPr algn="just">
              <a:buClr>
                <a:srgbClr val="C00000"/>
              </a:buClr>
              <a:buFont typeface="Wingdings" pitchFamily="2" charset="2"/>
              <a:buChar char="Ø"/>
            </a:pPr>
            <a:r>
              <a:rPr lang="el-GR" sz="2800" dirty="0">
                <a:latin typeface="Calibri" pitchFamily="34" charset="0"/>
              </a:rPr>
              <a:t>Να έχουν επίγνωση απλών γλωσσικών στοιχείων που χρησιμοποιούνται για τη σύνδεση των προτάσεων (παρατακτικών συνδέσμων, επιρρημάτων).</a:t>
            </a:r>
          </a:p>
          <a:p>
            <a:pPr algn="just"/>
            <a:endParaRPr lang="el-GR"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Γλωσσικά μέσα και επίπεδα γλωσσομάθειας</a:t>
            </a:r>
          </a:p>
        </p:txBody>
      </p:sp>
      <p:sp>
        <p:nvSpPr>
          <p:cNvPr id="3" name="Content Placeholder 2"/>
          <p:cNvSpPr>
            <a:spLocks noGrp="1"/>
          </p:cNvSpPr>
          <p:nvPr>
            <p:ph sz="quarter" idx="1"/>
          </p:nvPr>
        </p:nvSpPr>
        <p:spPr/>
        <p:txBody>
          <a:bodyPr>
            <a:normAutofit fontScale="85000" lnSpcReduction="20000"/>
          </a:bodyPr>
          <a:lstStyle/>
          <a:p>
            <a:pPr algn="just">
              <a:spcBef>
                <a:spcPct val="50000"/>
              </a:spcBef>
              <a:buFont typeface="Arial" charset="0"/>
              <a:buBlip>
                <a:blip r:embed="rId2"/>
              </a:buBlip>
            </a:pPr>
            <a:r>
              <a:rPr lang="el-GR" sz="2800" dirty="0">
                <a:solidFill>
                  <a:srgbClr val="C00000"/>
                </a:solidFill>
                <a:latin typeface="Calibri" pitchFamily="34" charset="0"/>
              </a:rPr>
              <a:t>Γλωσσικά μέσα</a:t>
            </a:r>
            <a:r>
              <a:rPr lang="el-GR" sz="2800" dirty="0">
                <a:latin typeface="Calibri" pitchFamily="34" charset="0"/>
              </a:rPr>
              <a:t> (Λειτουργικά και Δομικά στοιχεία) </a:t>
            </a:r>
          </a:p>
          <a:p>
            <a:pPr algn="just">
              <a:spcBef>
                <a:spcPct val="50000"/>
              </a:spcBef>
              <a:buFont typeface="Arial" charset="0"/>
              <a:buBlip>
                <a:blip r:embed="rId2"/>
              </a:buBlip>
            </a:pPr>
            <a:r>
              <a:rPr lang="el-GR" sz="2800" i="1" dirty="0">
                <a:latin typeface="Calibri" pitchFamily="34" charset="0"/>
              </a:rPr>
              <a:t>Στο ΕΠΣ-ΞΓ υπάρχει επίσης καταγραφή της προβλεπόμενης γλωσσικής ύλης κατά επίπεδα γλωσσομάθειας </a:t>
            </a:r>
          </a:p>
          <a:p>
            <a:pPr marL="381000" indent="-381000" algn="just">
              <a:buFont typeface="Arial" charset="0"/>
              <a:buNone/>
            </a:pPr>
            <a:r>
              <a:rPr lang="el-GR" sz="2800" dirty="0">
                <a:latin typeface="Calibri" pitchFamily="34" charset="0"/>
              </a:rPr>
              <a:t>	Τα </a:t>
            </a:r>
            <a:r>
              <a:rPr lang="el-GR" sz="2800" dirty="0">
                <a:solidFill>
                  <a:srgbClr val="C00000"/>
                </a:solidFill>
                <a:latin typeface="Calibri" pitchFamily="34" charset="0"/>
              </a:rPr>
              <a:t>στοιχεία της ύλης </a:t>
            </a:r>
            <a:r>
              <a:rPr lang="el-GR" sz="2800" dirty="0">
                <a:latin typeface="Calibri" pitchFamily="34" charset="0"/>
              </a:rPr>
              <a:t>που καταγράφονται είναι τεσσάρων κατηγοριών:</a:t>
            </a:r>
          </a:p>
          <a:p>
            <a:pPr marL="381000" indent="-381000" algn="just">
              <a:buClr>
                <a:srgbClr val="C00000"/>
              </a:buClr>
              <a:buFont typeface="Wingdings 2" pitchFamily="18" charset="2"/>
              <a:buAutoNum type="arabicPeriod"/>
            </a:pPr>
            <a:r>
              <a:rPr lang="el-GR" sz="2800" dirty="0">
                <a:solidFill>
                  <a:srgbClr val="C00000"/>
                </a:solidFill>
                <a:latin typeface="Calibri" pitchFamily="34" charset="0"/>
              </a:rPr>
              <a:t>επικοινωνιακοί στόχοι</a:t>
            </a:r>
            <a:r>
              <a:rPr lang="el-GR" sz="2800" dirty="0">
                <a:latin typeface="Calibri" pitchFamily="34" charset="0"/>
              </a:rPr>
              <a:t> που μαθαίνει να επιδιώκει με τη γλώσσα ο μαθητής (π.χ. να χαιρετά, να συστήνεται)</a:t>
            </a:r>
          </a:p>
          <a:p>
            <a:pPr marL="381000" indent="-381000" algn="just">
              <a:buClr>
                <a:srgbClr val="C00000"/>
              </a:buClr>
              <a:buFont typeface="Wingdings 2" pitchFamily="18" charset="2"/>
              <a:buAutoNum type="arabicPeriod"/>
            </a:pPr>
            <a:r>
              <a:rPr lang="el-GR" sz="2800" dirty="0">
                <a:solidFill>
                  <a:srgbClr val="C00000"/>
                </a:solidFill>
                <a:latin typeface="Calibri" pitchFamily="34" charset="0"/>
              </a:rPr>
              <a:t>γραμματικά μέσα</a:t>
            </a:r>
            <a:r>
              <a:rPr lang="el-GR" sz="2800" dirty="0">
                <a:latin typeface="Calibri" pitchFamily="34" charset="0"/>
              </a:rPr>
              <a:t> που μαθαίνει χρησιμοποιεί για να επικοινωνήσει (π.χ. το ρήμα είμαι, προσωπικές αντωνυμίες)</a:t>
            </a:r>
          </a:p>
          <a:p>
            <a:pPr marL="381000" indent="-381000" algn="just">
              <a:buClr>
                <a:srgbClr val="C00000"/>
              </a:buClr>
              <a:buFont typeface="Wingdings 2" pitchFamily="18" charset="2"/>
              <a:buAutoNum type="arabicPeriod"/>
            </a:pPr>
            <a:r>
              <a:rPr lang="el-GR" sz="2800" dirty="0">
                <a:solidFill>
                  <a:srgbClr val="C00000"/>
                </a:solidFill>
                <a:latin typeface="Calibri" pitchFamily="34" charset="0"/>
              </a:rPr>
              <a:t>θεματικά οργανωμένο λεξιλόγιο</a:t>
            </a:r>
            <a:r>
              <a:rPr lang="el-GR" sz="2800" dirty="0">
                <a:latin typeface="Calibri" pitchFamily="34" charset="0"/>
              </a:rPr>
              <a:t> που μαθαίνει χρησιμοποιεί για να επικοινωνήσει (π.χ. ονόματα, αριθμοί)</a:t>
            </a:r>
          </a:p>
          <a:p>
            <a:pPr marL="381000" indent="-381000" algn="just">
              <a:buClr>
                <a:srgbClr val="C00000"/>
              </a:buClr>
              <a:buFont typeface="Wingdings 2" pitchFamily="18" charset="2"/>
              <a:buAutoNum type="arabicPeriod"/>
            </a:pPr>
            <a:r>
              <a:rPr lang="el-GR" sz="2800" dirty="0">
                <a:solidFill>
                  <a:srgbClr val="C00000"/>
                </a:solidFill>
                <a:latin typeface="Calibri" pitchFamily="34" charset="0"/>
              </a:rPr>
              <a:t>τύποι κειμένων</a:t>
            </a:r>
            <a:r>
              <a:rPr lang="el-GR" sz="2800" dirty="0">
                <a:latin typeface="Calibri" pitchFamily="34" charset="0"/>
              </a:rPr>
              <a:t> με τους οποίους υλοποιείται η επικοινωνία (π.χ. γράμμα σε φίλο, </a:t>
            </a:r>
            <a:r>
              <a:rPr lang="en-US" sz="2800" dirty="0">
                <a:latin typeface="Calibri" pitchFamily="34" charset="0"/>
              </a:rPr>
              <a:t>email)</a:t>
            </a:r>
            <a:endParaRPr lang="el-GR" sz="2400" dirty="0">
              <a:latin typeface="Calibri" pitchFamily="34" charset="0"/>
            </a:endParaRPr>
          </a:p>
          <a:p>
            <a:pPr algn="just">
              <a:spcBef>
                <a:spcPct val="50000"/>
              </a:spcBef>
              <a:buFont typeface="Wingdings 2" pitchFamily="18" charset="2"/>
              <a:buNone/>
            </a:pPr>
            <a:endParaRPr lang="el-GR" sz="2800" dirty="0">
              <a:solidFill>
                <a:srgbClr val="C00000"/>
              </a:solidFill>
              <a:latin typeface="Calibri" pitchFamily="34" charset="0"/>
            </a:endParaRP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Γλωσσικά μέσα και επίπεδα γλωσσομάθειας</a:t>
            </a:r>
          </a:p>
        </p:txBody>
      </p:sp>
      <p:sp>
        <p:nvSpPr>
          <p:cNvPr id="3" name="Content Placeholder 2"/>
          <p:cNvSpPr>
            <a:spLocks noGrp="1"/>
          </p:cNvSpPr>
          <p:nvPr>
            <p:ph sz="quarter" idx="1"/>
          </p:nvPr>
        </p:nvSpPr>
        <p:spPr/>
        <p:txBody>
          <a:bodyPr/>
          <a:lstStyle/>
          <a:p>
            <a:pPr marL="0" indent="0" algn="just">
              <a:buNone/>
            </a:pPr>
            <a:r>
              <a:rPr lang="el-GR" sz="2800" dirty="0">
                <a:latin typeface="Calibri" pitchFamily="34" charset="0"/>
              </a:rPr>
              <a:t> Η καταγραφή των γλωσσικών μέσων βοηθά </a:t>
            </a:r>
          </a:p>
          <a:p>
            <a:pPr marL="274320" lvl="1" indent="0" algn="just">
              <a:buNone/>
            </a:pPr>
            <a:r>
              <a:rPr lang="el-GR" sz="2300" dirty="0">
                <a:latin typeface="Calibri" pitchFamily="34" charset="0"/>
              </a:rPr>
              <a:t>α)να δημιουργήσει ο εκπαιδευτικός τις δικές του συνδέσεις μεταξύ των στοιχείων (επικοινωνιακοί στόχοι, γραμματικά μέσα, θεματικά οργανωμένο λεξιλόγιο και τύπους κειμένων) </a:t>
            </a:r>
          </a:p>
          <a:p>
            <a:pPr marL="274320" lvl="1" indent="0" algn="just">
              <a:buClr>
                <a:srgbClr val="C00000"/>
              </a:buClr>
              <a:buNone/>
            </a:pPr>
            <a:r>
              <a:rPr lang="el-GR" sz="2300" dirty="0">
                <a:latin typeface="Calibri" pitchFamily="34" charset="0"/>
              </a:rPr>
              <a:t>β) να οργανώσει τη δική του μαθησιακή ενότητα (ή να εμπλουτίσει την ενότητα του διδακτικού εγχειριδίου) λαμβάνοντας υπόψη τα χαρακτηριστικά της τάξης του.</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Γλωσσικά Μέσα</a:t>
            </a:r>
          </a:p>
        </p:txBody>
      </p:sp>
      <p:pic>
        <p:nvPicPr>
          <p:cNvPr id="4" name="4 - Θέση εικόνας" descr="Παράρτημα 1.pdf - Adobe Reader"/>
          <p:cNvPicPr>
            <a:picLocks noGrp="1" noChangeAspect="1"/>
          </p:cNvPicPr>
          <p:nvPr>
            <p:ph sz="quarter" idx="1"/>
          </p:nvPr>
        </p:nvPicPr>
        <p:blipFill>
          <a:blip r:embed="rId2" cstate="print"/>
          <a:srcRect l="3077" t="1562" r="4715"/>
          <a:stretch>
            <a:fillRect/>
          </a:stretch>
        </p:blipFill>
        <p:spPr>
          <a:xfrm>
            <a:off x="251520" y="1527174"/>
            <a:ext cx="8712968" cy="478214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solidFill>
                  <a:schemeClr val="accent3"/>
                </a:solidFill>
                <a:latin typeface="Calibri" pitchFamily="34" charset="0"/>
              </a:rPr>
              <a:t>Ο Οδηγός του Εκπαιδευτικού των Ξένων Γλωσσών</a:t>
            </a:r>
            <a:endParaRPr lang="el-GR" sz="3200" dirty="0">
              <a:latin typeface="Calibri" pitchFamily="34" charset="0"/>
            </a:endParaRPr>
          </a:p>
        </p:txBody>
      </p:sp>
      <p:sp>
        <p:nvSpPr>
          <p:cNvPr id="3" name="Content Placeholder 2"/>
          <p:cNvSpPr>
            <a:spLocks noGrp="1"/>
          </p:cNvSpPr>
          <p:nvPr>
            <p:ph sz="quarter" idx="1"/>
          </p:nvPr>
        </p:nvSpPr>
        <p:spPr>
          <a:xfrm>
            <a:off x="301752" y="1527048"/>
            <a:ext cx="8503920" cy="4782272"/>
          </a:xfrm>
        </p:spPr>
        <p:txBody>
          <a:bodyPr>
            <a:normAutofit fontScale="92500" lnSpcReduction="20000"/>
          </a:bodyPr>
          <a:lstStyle/>
          <a:p>
            <a:pPr algn="just">
              <a:buClr>
                <a:srgbClr val="C00000"/>
              </a:buClr>
            </a:pPr>
            <a:r>
              <a:rPr lang="el-GR" dirty="0">
                <a:latin typeface="Calibri" pitchFamily="34" charset="0"/>
              </a:rPr>
              <a:t>Ο </a:t>
            </a:r>
            <a:r>
              <a:rPr lang="el-GR" b="1" dirty="0">
                <a:latin typeface="Calibri" pitchFamily="34" charset="0"/>
              </a:rPr>
              <a:t>Οδηγός</a:t>
            </a:r>
            <a:r>
              <a:rPr lang="el-GR" dirty="0">
                <a:latin typeface="Calibri" pitchFamily="34" charset="0"/>
              </a:rPr>
              <a:t> (που μπορεί κάθε ενδιαφερόμενος να κατεβάσει από την ιστοσελίδα ΞΕΝΕΣ ΓΛΩΣΣΕΣ στον </a:t>
            </a:r>
            <a:r>
              <a:rPr lang="el-GR" dirty="0" err="1">
                <a:latin typeface="Calibri" pitchFamily="34" charset="0"/>
              </a:rPr>
              <a:t>ιστότοπο</a:t>
            </a:r>
            <a:r>
              <a:rPr lang="el-GR" dirty="0">
                <a:latin typeface="Calibri" pitchFamily="34" charset="0"/>
              </a:rPr>
              <a:t> του ΙΕΠ) δίνει αφετηρίες και προτάσεις για εναλλακτικές δυνατότητες οργάνωσης και υλοποιήσης της μαθησιακής διαδικασίας. </a:t>
            </a:r>
          </a:p>
          <a:p>
            <a:pPr algn="just">
              <a:buClr>
                <a:srgbClr val="C00000"/>
              </a:buClr>
            </a:pPr>
            <a:r>
              <a:rPr lang="el-GR" dirty="0">
                <a:latin typeface="Calibri" pitchFamily="34" charset="0"/>
              </a:rPr>
              <a:t>Είναι ένα εργαλείο που θα βοηθήσει τον εκπαιδευτικό</a:t>
            </a:r>
            <a:endParaRPr lang="en-US" dirty="0">
              <a:latin typeface="Calibri" pitchFamily="34" charset="0"/>
            </a:endParaRPr>
          </a:p>
          <a:p>
            <a:pPr algn="just">
              <a:buClr>
                <a:srgbClr val="C00000"/>
              </a:buClr>
              <a:buNone/>
            </a:pPr>
            <a:r>
              <a:rPr lang="en-US" dirty="0">
                <a:latin typeface="Calibri" pitchFamily="34" charset="0"/>
              </a:rPr>
              <a:t> 	</a:t>
            </a:r>
            <a:r>
              <a:rPr lang="el-GR" dirty="0">
                <a:latin typeface="Calibri" pitchFamily="34" charset="0"/>
              </a:rPr>
              <a:t>να</a:t>
            </a:r>
            <a:r>
              <a:rPr lang="el-GR" dirty="0">
                <a:solidFill>
                  <a:srgbClr val="C00000"/>
                </a:solidFill>
                <a:latin typeface="Calibri" pitchFamily="34" charset="0"/>
              </a:rPr>
              <a:t> κατανοήσει</a:t>
            </a:r>
            <a:r>
              <a:rPr lang="el-GR" dirty="0">
                <a:latin typeface="Calibri" pitchFamily="34" charset="0"/>
              </a:rPr>
              <a:t> το ΕΠΣ-ΞΓ και πως να το </a:t>
            </a:r>
            <a:r>
              <a:rPr lang="el-GR" dirty="0">
                <a:solidFill>
                  <a:srgbClr val="C00000"/>
                </a:solidFill>
                <a:latin typeface="Calibri" pitchFamily="34" charset="0"/>
              </a:rPr>
              <a:t>εφαρμόσει</a:t>
            </a:r>
            <a:r>
              <a:rPr lang="el-GR" dirty="0">
                <a:latin typeface="Calibri" pitchFamily="34" charset="0"/>
              </a:rPr>
              <a:t> κατάλληλα διαφοροποιώντας το ανάλογα με τις εκάστοτε ανάγκες.</a:t>
            </a:r>
          </a:p>
          <a:p>
            <a:pPr lvl="1" algn="just"/>
            <a:r>
              <a:rPr lang="el-GR" dirty="0">
                <a:latin typeface="Calibri" pitchFamily="34" charset="0"/>
                <a:cs typeface="Calibri" pitchFamily="34" charset="0"/>
              </a:rPr>
              <a:t>Εξηγεί το </a:t>
            </a:r>
            <a:r>
              <a:rPr lang="el-GR" b="1" dirty="0">
                <a:solidFill>
                  <a:srgbClr val="C00000"/>
                </a:solidFill>
                <a:latin typeface="Calibri" pitchFamily="34" charset="0"/>
                <a:cs typeface="Calibri" pitchFamily="34" charset="0"/>
              </a:rPr>
              <a:t>γιατί</a:t>
            </a:r>
            <a:r>
              <a:rPr lang="el-GR" dirty="0">
                <a:latin typeface="Calibri" pitchFamily="34" charset="0"/>
                <a:cs typeface="Calibri" pitchFamily="34" charset="0"/>
              </a:rPr>
              <a:t> και το </a:t>
            </a:r>
            <a:r>
              <a:rPr lang="el-GR" b="1" dirty="0">
                <a:solidFill>
                  <a:srgbClr val="C00000"/>
                </a:solidFill>
                <a:latin typeface="Calibri" pitchFamily="34" charset="0"/>
                <a:cs typeface="Calibri" pitchFamily="34" charset="0"/>
              </a:rPr>
              <a:t>πώς</a:t>
            </a:r>
            <a:r>
              <a:rPr lang="el-GR" dirty="0">
                <a:latin typeface="Calibri" pitchFamily="34" charset="0"/>
                <a:cs typeface="Calibri" pitchFamily="34" charset="0"/>
              </a:rPr>
              <a:t> να χρησιμοποιήσει ο εκπαιδευτικός το ΕΠΣ-ΞΓ και προτείνει διδακτικές τεχνικές και δραστηριότητες καθώς και εναλλακτικούς τρόπους οργάνωσης του μαθήματος και της μαθησιακής πράξης που μπορεί να βοηθήσουν τον εκπαιδευτικό να πετύχει τους στόχους του. </a:t>
            </a:r>
          </a:p>
          <a:p>
            <a:pPr lvl="1" algn="just"/>
            <a:r>
              <a:rPr lang="el-GR" dirty="0">
                <a:latin typeface="Calibri" pitchFamily="34" charset="0"/>
                <a:cs typeface="Calibri" pitchFamily="34" charset="0"/>
              </a:rPr>
              <a:t>Προτείνει ένα νέο μοντέλο εκπαίδευσης και προσέγγιση στη μάθηση, αλλά δεν καθορίζει μία μέθοδο διδασκαλίας. </a:t>
            </a:r>
          </a:p>
          <a:p>
            <a:pPr lvl="1" algn="just"/>
            <a:r>
              <a:rPr lang="el-GR" dirty="0">
                <a:latin typeface="Calibri" pitchFamily="34" charset="0"/>
                <a:cs typeface="Calibri" pitchFamily="34" charset="0"/>
              </a:rPr>
              <a:t>Προτρέπει σε πολλαπλούς τρόπους αξιολόγησης της αποκτηθείσας γνώσης.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6144"/>
          </a:xfrm>
        </p:spPr>
        <p:txBody>
          <a:bodyPr>
            <a:noAutofit/>
          </a:bodyPr>
          <a:lstStyle/>
          <a:p>
            <a:r>
              <a:rPr lang="el-GR" sz="3200" dirty="0">
                <a:latin typeface="Calibri" pitchFamily="34" charset="0"/>
              </a:rPr>
              <a:t>Η εισαγωγή του ΕΠΣ-ΞΓ </a:t>
            </a:r>
            <a:br>
              <a:rPr lang="en-US" sz="3200" dirty="0">
                <a:latin typeface="Calibri" pitchFamily="34" charset="0"/>
              </a:rPr>
            </a:br>
            <a:r>
              <a:rPr lang="el-GR" sz="3200" dirty="0">
                <a:latin typeface="Calibri" pitchFamily="34" charset="0"/>
              </a:rPr>
              <a:t>στην δημόσια εκπαίδευση</a:t>
            </a:r>
          </a:p>
        </p:txBody>
      </p:sp>
      <p:sp>
        <p:nvSpPr>
          <p:cNvPr id="3" name="Content Placeholder 2"/>
          <p:cNvSpPr>
            <a:spLocks noGrp="1"/>
          </p:cNvSpPr>
          <p:nvPr>
            <p:ph sz="quarter" idx="1"/>
          </p:nvPr>
        </p:nvSpPr>
        <p:spPr/>
        <p:txBody>
          <a:bodyPr>
            <a:normAutofit/>
          </a:bodyPr>
          <a:lstStyle/>
          <a:p>
            <a:pPr algn="just">
              <a:buClr>
                <a:srgbClr val="C00000"/>
              </a:buClr>
            </a:pPr>
            <a:r>
              <a:rPr lang="el-GR" sz="2400" dirty="0">
                <a:latin typeface="Calibri" pitchFamily="34" charset="0"/>
              </a:rPr>
              <a:t>Από την σχολική χρονιά 2016-17 υιοθετείται το «Ενιαίο Πρόγραμμα Σπουδών για τις Ξένες Γλώσσες» (ΕΠΣ-ΞΓ), </a:t>
            </a:r>
          </a:p>
          <a:p>
            <a:pPr algn="just">
              <a:spcBef>
                <a:spcPts val="0"/>
              </a:spcBef>
              <a:buClr>
                <a:srgbClr val="C00000"/>
              </a:buClr>
              <a:buNone/>
            </a:pPr>
            <a:r>
              <a:rPr lang="el-GR" sz="2400" dirty="0">
                <a:latin typeface="Calibri" pitchFamily="34" charset="0"/>
              </a:rPr>
              <a:t>	το οποίο είναι </a:t>
            </a:r>
            <a:r>
              <a:rPr lang="el-GR" sz="2400" dirty="0">
                <a:solidFill>
                  <a:srgbClr val="C00000"/>
                </a:solidFill>
                <a:latin typeface="Calibri" pitchFamily="34" charset="0"/>
              </a:rPr>
              <a:t>κοινό</a:t>
            </a:r>
            <a:r>
              <a:rPr lang="el-GR" sz="2400" dirty="0">
                <a:latin typeface="Calibri" pitchFamily="34" charset="0"/>
              </a:rPr>
              <a:t> για όλες τις ξένες γλώσσες του σχολείου και </a:t>
            </a:r>
            <a:r>
              <a:rPr lang="el-GR" sz="2400" dirty="0">
                <a:solidFill>
                  <a:srgbClr val="C00000"/>
                </a:solidFill>
                <a:latin typeface="Calibri" pitchFamily="34" charset="0"/>
              </a:rPr>
              <a:t>ενιαίο</a:t>
            </a:r>
            <a:r>
              <a:rPr lang="el-GR" sz="2400" dirty="0">
                <a:latin typeface="Calibri" pitchFamily="34" charset="0"/>
              </a:rPr>
              <a:t> για την Πρωτοβάθμια και Δευτεροβάθμια  εκπαίδευση.</a:t>
            </a:r>
          </a:p>
          <a:p>
            <a:pPr algn="just">
              <a:buClr>
                <a:srgbClr val="C00000"/>
              </a:buClr>
            </a:pPr>
            <a:r>
              <a:rPr lang="el-GR" sz="2400" dirty="0">
                <a:latin typeface="Calibri" pitchFamily="34" charset="0"/>
              </a:rPr>
              <a:t>Προς το παρόν, το ΕΠΣ-ΞΓ  έχει εφαρμογή</a:t>
            </a:r>
          </a:p>
          <a:p>
            <a:pPr algn="just">
              <a:spcBef>
                <a:spcPts val="0"/>
              </a:spcBef>
              <a:buClr>
                <a:srgbClr val="C00000"/>
              </a:buClr>
              <a:buNone/>
            </a:pPr>
            <a:r>
              <a:rPr lang="el-GR" sz="2400" dirty="0">
                <a:latin typeface="Calibri" pitchFamily="34" charset="0"/>
              </a:rPr>
              <a:t>	</a:t>
            </a:r>
            <a:r>
              <a:rPr lang="el-GR" sz="2400" b="1" dirty="0">
                <a:latin typeface="Calibri" pitchFamily="34" charset="0"/>
              </a:rPr>
              <a:t>Αγγλική</a:t>
            </a:r>
            <a:r>
              <a:rPr lang="el-GR" sz="2400" dirty="0">
                <a:latin typeface="Calibri" pitchFamily="34" charset="0"/>
              </a:rPr>
              <a:t> γλώσσα </a:t>
            </a:r>
            <a:r>
              <a:rPr lang="el-GR" sz="2400" b="1" dirty="0">
                <a:latin typeface="Calibri" pitchFamily="34" charset="0"/>
              </a:rPr>
              <a:t>: </a:t>
            </a:r>
            <a:r>
              <a:rPr lang="el-GR" sz="2400" dirty="0">
                <a:latin typeface="Calibri" pitchFamily="34" charset="0"/>
              </a:rPr>
              <a:t>Γ΄ Δημοτικού - Γ΄ Γυμνασίου και </a:t>
            </a:r>
          </a:p>
          <a:p>
            <a:pPr algn="just">
              <a:spcBef>
                <a:spcPts val="0"/>
              </a:spcBef>
              <a:buClr>
                <a:srgbClr val="C00000"/>
              </a:buClr>
              <a:buNone/>
            </a:pPr>
            <a:r>
              <a:rPr lang="el-GR" sz="2400" dirty="0">
                <a:latin typeface="Calibri" pitchFamily="34" charset="0"/>
              </a:rPr>
              <a:t>    </a:t>
            </a:r>
            <a:r>
              <a:rPr lang="el-GR" sz="2400" b="1" dirty="0">
                <a:latin typeface="Calibri" pitchFamily="34" charset="0"/>
              </a:rPr>
              <a:t>Γαλλική/Γερμανική/Ιταλική </a:t>
            </a:r>
            <a:r>
              <a:rPr lang="el-GR" sz="2400" dirty="0">
                <a:latin typeface="Calibri" pitchFamily="34" charset="0"/>
              </a:rPr>
              <a:t>γλώσσα.: Ε΄ Δημοτικού - Γ΄ Γυμνασίου.</a:t>
            </a:r>
          </a:p>
          <a:p>
            <a:pPr algn="just">
              <a:buClr>
                <a:srgbClr val="C00000"/>
              </a:buClr>
            </a:pPr>
            <a:r>
              <a:rPr lang="el-GR" sz="2400" dirty="0">
                <a:latin typeface="Calibri" pitchFamily="34" charset="0"/>
              </a:rPr>
              <a:t>Το ΕΠΣ-ΞΓ είναι αναρτημένο στην ιστοσελίδα ΞΕΝΕΣ ΓΛΩΣΣΕΣ με είσοδο από την διαδικτυακή πύλη του ΙΕΠ.</a:t>
            </a:r>
          </a:p>
          <a:p>
            <a:pPr algn="just">
              <a:buClr>
                <a:srgbClr val="C00000"/>
              </a:buClr>
            </a:pPr>
            <a:r>
              <a:rPr lang="el-GR" sz="2400" dirty="0">
                <a:latin typeface="Calibri" pitchFamily="34" charset="0"/>
              </a:rPr>
              <a:t>Απευθείας σύνδεση: </a:t>
            </a:r>
            <a:r>
              <a:rPr lang="en-US" sz="2400" dirty="0">
                <a:latin typeface="Calibri" pitchFamily="34" charset="0"/>
                <a:hlinkClick r:id="rId2"/>
              </a:rPr>
              <a:t>http://rcel.enl.uoa.gr/xenesglossesedu</a:t>
            </a:r>
            <a:r>
              <a:rPr lang="en-US" sz="2400" dirty="0">
                <a:latin typeface="Calibri" pitchFamily="34" charset="0"/>
              </a:rPr>
              <a:t> </a:t>
            </a:r>
            <a:r>
              <a:rPr lang="el-GR" sz="2400" dirty="0">
                <a:latin typeface="Calibri" pitchFamily="34" charset="0"/>
              </a:rPr>
              <a:t> </a:t>
            </a:r>
            <a:r>
              <a:rPr lang="en-US" sz="2400" dirty="0">
                <a:latin typeface="Calibri" pitchFamily="34" charset="0"/>
              </a:rPr>
              <a:t> </a:t>
            </a:r>
          </a:p>
          <a:p>
            <a:pPr algn="just">
              <a:buClr>
                <a:srgbClr val="C00000"/>
              </a:buClr>
            </a:pPr>
            <a:endParaRPr lang="el-GR" sz="2400" dirty="0">
              <a:latin typeface="Calibri" pitchFamily="34" charset="0"/>
            </a:endParaRP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Εφαρμόζοντας το ΕΠΣ-ΞΓ στο σχολείο</a:t>
            </a:r>
          </a:p>
        </p:txBody>
      </p:sp>
      <p:sp>
        <p:nvSpPr>
          <p:cNvPr id="3" name="Content Placeholder 2"/>
          <p:cNvSpPr>
            <a:spLocks noGrp="1"/>
          </p:cNvSpPr>
          <p:nvPr>
            <p:ph sz="quarter" idx="1"/>
          </p:nvPr>
        </p:nvSpPr>
        <p:spPr/>
        <p:txBody>
          <a:bodyPr>
            <a:normAutofit/>
          </a:bodyPr>
          <a:lstStyle/>
          <a:p>
            <a:pPr algn="just">
              <a:buClr>
                <a:srgbClr val="C00000"/>
              </a:buClr>
            </a:pPr>
            <a:r>
              <a:rPr lang="el-GR" dirty="0">
                <a:latin typeface="Calibri" pitchFamily="34" charset="0"/>
              </a:rPr>
              <a:t>Λόγω της φύσης του ΕΠΣ-ΞΓ είναι απαραίτητο η κάθε σχολική μονάδα να καταβάλλει κάθε δυνατή προσπάθεια έτσι ώστε η ξένη γλώσσα να διδάσκεται σε </a:t>
            </a:r>
            <a:r>
              <a:rPr lang="el-GR" dirty="0">
                <a:solidFill>
                  <a:srgbClr val="C00000"/>
                </a:solidFill>
                <a:latin typeface="Calibri" pitchFamily="34" charset="0"/>
              </a:rPr>
              <a:t>ομάδες μαθητών </a:t>
            </a:r>
            <a:r>
              <a:rPr lang="el-GR" dirty="0">
                <a:latin typeface="Calibri" pitchFamily="34" charset="0"/>
              </a:rPr>
              <a:t>που είναι στο ίδιο ή περίπου </a:t>
            </a:r>
            <a:r>
              <a:rPr lang="el-GR" dirty="0">
                <a:solidFill>
                  <a:srgbClr val="C00000"/>
                </a:solidFill>
                <a:latin typeface="Calibri" pitchFamily="34" charset="0"/>
              </a:rPr>
              <a:t>ίδιο επίπεδο γλωσσομάθειας</a:t>
            </a:r>
            <a:r>
              <a:rPr lang="el-GR" dirty="0">
                <a:latin typeface="Calibri" pitchFamily="34" charset="0"/>
              </a:rPr>
              <a:t>. Δηλαδή, με κατάλληλο προγραμματισμό ας επιχειρηθεί σε όποια σχολεία Πρωτοβάθμιας και Δευτεροβάθμιας Εκπαίδευσης είναι δυνατόν να λειτουργήσουν τμήματα στα οποία να κατατάσσονται οι μαθητές σύμφωνα με το </a:t>
            </a:r>
            <a:r>
              <a:rPr lang="el-GR" b="1" i="1" dirty="0">
                <a:latin typeface="Calibri" pitchFamily="34" charset="0"/>
              </a:rPr>
              <a:t>πραγματικό</a:t>
            </a:r>
            <a:r>
              <a:rPr lang="el-GR" b="1" dirty="0">
                <a:latin typeface="Calibri" pitchFamily="34" charset="0"/>
              </a:rPr>
              <a:t> </a:t>
            </a:r>
            <a:r>
              <a:rPr lang="el-GR" dirty="0">
                <a:latin typeface="Calibri" pitchFamily="34" charset="0"/>
              </a:rPr>
              <a:t>επίπεδο γλωσσομάθειάς τους.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Η διαγνωστική εξέταση</a:t>
            </a:r>
          </a:p>
        </p:txBody>
      </p:sp>
      <p:sp>
        <p:nvSpPr>
          <p:cNvPr id="3" name="Content Placeholder 2"/>
          <p:cNvSpPr>
            <a:spLocks noGrp="1"/>
          </p:cNvSpPr>
          <p:nvPr>
            <p:ph sz="quarter" idx="1"/>
          </p:nvPr>
        </p:nvSpPr>
        <p:spPr/>
        <p:txBody>
          <a:bodyPr>
            <a:normAutofit/>
          </a:bodyPr>
          <a:lstStyle/>
          <a:p>
            <a:pPr algn="just"/>
            <a:r>
              <a:rPr lang="el-GR" dirty="0">
                <a:latin typeface="Calibri" pitchFamily="34" charset="0"/>
              </a:rPr>
              <a:t>Ειδικά για τα Αγγλικά, θα πρέπει να οργανωθεί η λειτουργία των τμημάτων μιας τάξης έπειτα από </a:t>
            </a:r>
            <a:r>
              <a:rPr lang="el-GR" b="1" dirty="0">
                <a:latin typeface="Calibri" pitchFamily="34" charset="0"/>
              </a:rPr>
              <a:t>διαγνωστική εξέταση </a:t>
            </a:r>
            <a:r>
              <a:rPr lang="el-GR" dirty="0">
                <a:latin typeface="Calibri" pitchFamily="34" charset="0"/>
              </a:rPr>
              <a:t>ώστε αφενός οι μαθητές να τοποθετηθούν κατά το δυνατόν σε τμήματα σύμφωνα με το επίπεδο της γλωσσομάθειάς τους και αφετέρου ο εκπαιδευτικός να προγραμματίσει το περιεχόμενο διδασκαλίας του μαθήματος σύμφωνα με τα όσα ορίζονται στο ΕΠΣ-ΞΓ. (βλ. πεδίο «Αξιολόγηση Γλωσσομάθειας» στην ιστοσελίδα ΞΕΝΕΣ ΓΛΩΣΣΕΣ στον </a:t>
            </a:r>
            <a:r>
              <a:rPr lang="el-GR" dirty="0" err="1">
                <a:latin typeface="Calibri" pitchFamily="34" charset="0"/>
              </a:rPr>
              <a:t>ιστότοπο</a:t>
            </a:r>
            <a:r>
              <a:rPr lang="el-GR" dirty="0">
                <a:latin typeface="Calibri" pitchFamily="34" charset="0"/>
              </a:rPr>
              <a:t> του ΙΕΠ). </a:t>
            </a:r>
            <a:endParaRPr lang="el-GR" dirty="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Εφαρμόζοντας το ΕΠΣ-ΞΓ στο σχολείο</a:t>
            </a:r>
          </a:p>
        </p:txBody>
      </p:sp>
      <p:sp>
        <p:nvSpPr>
          <p:cNvPr id="3" name="Content Placeholder 2"/>
          <p:cNvSpPr>
            <a:spLocks noGrp="1"/>
          </p:cNvSpPr>
          <p:nvPr>
            <p:ph sz="quarter" idx="1"/>
          </p:nvPr>
        </p:nvSpPr>
        <p:spPr/>
        <p:txBody>
          <a:bodyPr/>
          <a:lstStyle/>
          <a:p>
            <a:pPr algn="just">
              <a:buClr>
                <a:srgbClr val="C00000"/>
              </a:buClr>
            </a:pPr>
            <a:r>
              <a:rPr lang="el-GR" dirty="0">
                <a:latin typeface="Calibri" pitchFamily="34" charset="0"/>
              </a:rPr>
              <a:t>(α) Στις σχολικές μονάδες όπου λειτουργούν </a:t>
            </a:r>
            <a:r>
              <a:rPr lang="el-GR" dirty="0">
                <a:solidFill>
                  <a:srgbClr val="C00000"/>
                </a:solidFill>
                <a:latin typeface="Calibri" pitchFamily="34" charset="0"/>
              </a:rPr>
              <a:t>δύο τμήματα</a:t>
            </a:r>
            <a:r>
              <a:rPr lang="el-GR" dirty="0">
                <a:latin typeface="Calibri" pitchFamily="34" charset="0"/>
              </a:rPr>
              <a:t> στην Α΄ τάξη, οι μαθητές δύναται να κατανεμηθούν σε δύο τμήματα, με διαφορετικά επίπεδα αγγλομάθειας. </a:t>
            </a:r>
          </a:p>
          <a:p>
            <a:pPr algn="just">
              <a:buClr>
                <a:srgbClr val="C00000"/>
              </a:buClr>
              <a:buNone/>
            </a:pPr>
            <a:r>
              <a:rPr lang="el-GR" dirty="0">
                <a:latin typeface="Calibri" pitchFamily="34" charset="0"/>
              </a:rPr>
              <a:t>	Ενδεικτικά : </a:t>
            </a:r>
          </a:p>
          <a:p>
            <a:pPr algn="just">
              <a:buClr>
                <a:srgbClr val="C00000"/>
              </a:buClr>
            </a:pPr>
            <a:r>
              <a:rPr lang="el-GR" dirty="0">
                <a:latin typeface="Calibri" pitchFamily="34" charset="0"/>
              </a:rPr>
              <a:t>1ο τμήμα: μαθητές που έχουν επίπεδο γλωσσομάθειας από Α1+ έως επίπεδο Α2- </a:t>
            </a:r>
          </a:p>
          <a:p>
            <a:pPr algn="just">
              <a:buClr>
                <a:srgbClr val="C00000"/>
              </a:buClr>
            </a:pPr>
            <a:r>
              <a:rPr lang="el-GR" dirty="0">
                <a:latin typeface="Calibri" pitchFamily="34" charset="0"/>
              </a:rPr>
              <a:t>2ο τμήμα: μαθητές που έχουν επίπεδο γλωσσομάθειας από επίπεδο Α2 έως επίπεδο Α2+</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Εφαρμόζοντας το ΕΠΣ-ΞΓ</a:t>
            </a:r>
          </a:p>
        </p:txBody>
      </p:sp>
      <p:sp>
        <p:nvSpPr>
          <p:cNvPr id="3" name="Content Placeholder 2"/>
          <p:cNvSpPr>
            <a:spLocks noGrp="1"/>
          </p:cNvSpPr>
          <p:nvPr>
            <p:ph sz="quarter" idx="1"/>
          </p:nvPr>
        </p:nvSpPr>
        <p:spPr/>
        <p:txBody>
          <a:bodyPr>
            <a:normAutofit/>
          </a:bodyPr>
          <a:lstStyle/>
          <a:p>
            <a:pPr lvl="0" algn="just">
              <a:buClr>
                <a:srgbClr val="C00000"/>
              </a:buClr>
            </a:pPr>
            <a:r>
              <a:rPr lang="el-GR" dirty="0">
                <a:latin typeface="Calibri" pitchFamily="34" charset="0"/>
              </a:rPr>
              <a:t>Ειδικά όταν είναι ανέφικτος ο καταμερισμός των μαθητών ανα επίπεδο, ο εκπαιδευτικός  θα πρέπει να χρησιμοποιεί προσεγγίσεις </a:t>
            </a:r>
            <a:r>
              <a:rPr lang="el-GR" b="1" dirty="0">
                <a:solidFill>
                  <a:srgbClr val="C00000"/>
                </a:solidFill>
                <a:latin typeface="Calibri" pitchFamily="34" charset="0"/>
              </a:rPr>
              <a:t>διαφοροποιημένης διδασκαλίας</a:t>
            </a:r>
            <a:r>
              <a:rPr lang="el-GR" dirty="0">
                <a:latin typeface="Calibri" pitchFamily="34" charset="0"/>
              </a:rPr>
              <a:t> και συγκεκριμένα το μάθημά τους να </a:t>
            </a:r>
            <a:r>
              <a:rPr lang="el-GR" b="1" dirty="0">
                <a:latin typeface="Calibri" pitchFamily="34" charset="0"/>
              </a:rPr>
              <a:t>λαμβάνει υπόψη το επίπεδο γλωσσομάθειας των διαφόρων μαθητών στην τάξη και τα ατομικά τους  χαρακτηριστικά.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Εφαρμόζοντας το ΕΠΣ-ΞΓ στο σχολείο</a:t>
            </a:r>
          </a:p>
        </p:txBody>
      </p:sp>
      <p:sp>
        <p:nvSpPr>
          <p:cNvPr id="3" name="Content Placeholder 2"/>
          <p:cNvSpPr>
            <a:spLocks noGrp="1"/>
          </p:cNvSpPr>
          <p:nvPr>
            <p:ph sz="quarter" idx="1"/>
          </p:nvPr>
        </p:nvSpPr>
        <p:spPr/>
        <p:txBody>
          <a:bodyPr/>
          <a:lstStyle/>
          <a:p>
            <a:pPr algn="just">
              <a:buClr>
                <a:srgbClr val="C00000"/>
              </a:buClr>
            </a:pPr>
            <a:r>
              <a:rPr lang="el-GR" dirty="0">
                <a:latin typeface="Calibri" pitchFamily="34" charset="0"/>
              </a:rPr>
              <a:t>Το διδακτικό/σχολικό εγχειρίδιο θα πρέπει να αποτελεί </a:t>
            </a:r>
            <a:r>
              <a:rPr lang="el-GR" dirty="0">
                <a:solidFill>
                  <a:srgbClr val="C00000"/>
                </a:solidFill>
                <a:latin typeface="Calibri" pitchFamily="34" charset="0"/>
              </a:rPr>
              <a:t>απλό βοήθημα </a:t>
            </a:r>
            <a:r>
              <a:rPr lang="el-GR" dirty="0">
                <a:latin typeface="Calibri" pitchFamily="34" charset="0"/>
              </a:rPr>
              <a:t>– δηλαδή να μην καθορίζει τη διδακτική διαδικασία – και να αξιοποιούνται τα ηλεκτρονικά βοηθήματα που παρέχονται σε εκπαιδευτικούς και μαθητές μέσω του Ψηφιακού Σχολείου και άλλων ψηφιακών πηγών εγκεκριμένων από το  Υπουργείο Παιδείας.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Εφαρμόζοντας το ΕΠΣ-ΞΓ στο σχολείο</a:t>
            </a:r>
          </a:p>
        </p:txBody>
      </p:sp>
      <p:sp>
        <p:nvSpPr>
          <p:cNvPr id="3" name="Content Placeholder 2"/>
          <p:cNvSpPr>
            <a:spLocks noGrp="1"/>
          </p:cNvSpPr>
          <p:nvPr>
            <p:ph sz="quarter" idx="1"/>
          </p:nvPr>
        </p:nvSpPr>
        <p:spPr/>
        <p:txBody>
          <a:bodyPr>
            <a:normAutofit lnSpcReduction="10000"/>
          </a:bodyPr>
          <a:lstStyle/>
          <a:p>
            <a:pPr algn="just">
              <a:buClr>
                <a:srgbClr val="C00000"/>
              </a:buClr>
            </a:pPr>
            <a:r>
              <a:rPr lang="el-GR" dirty="0">
                <a:latin typeface="Calibri" pitchFamily="34" charset="0"/>
              </a:rPr>
              <a:t>Ο εκπαιδευτικός να καταβάλλει προσπάθεια να αξιοποιηθούν τα διαθέσιμα υλικά εκμάθησης της ξένης γλώσσας, οι τεχνολογίες της πληροφορίας και επικοινωνίας κ.λπ. και να εφαρμοστούν σύγχρονες πρακτικές διδασκαλίας και μάθησης.</a:t>
            </a:r>
          </a:p>
          <a:p>
            <a:pPr algn="just">
              <a:buClr>
                <a:srgbClr val="C00000"/>
              </a:buClr>
            </a:pPr>
            <a:r>
              <a:rPr lang="el-GR" dirty="0">
                <a:latin typeface="Calibri" pitchFamily="34" charset="0"/>
              </a:rPr>
              <a:t> Έτσι, πρέπει να καταβληθεί στη σχολική μονάδα ΚΑΘΕ ΔΥΝΑΤΗ προσπάθεια να έχουν πρόσβαση μαθητές και εκπαιδευτικοί σε υπολογιστές με πρόσβαση στο διαδίκτυο για το μάθημα της ξένης γλώσσας καθώς και βιντεοπροβολέας, διαδραστικός πίνακας με πρόσβαση στο διαδίκτυο, κτλ.</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Εφαρμόζοντας το ΕΠΣ-ΞΓ στο σχολείο</a:t>
            </a:r>
          </a:p>
        </p:txBody>
      </p:sp>
      <p:sp>
        <p:nvSpPr>
          <p:cNvPr id="3" name="Content Placeholder 2"/>
          <p:cNvSpPr>
            <a:spLocks noGrp="1"/>
          </p:cNvSpPr>
          <p:nvPr>
            <p:ph sz="quarter" idx="1"/>
          </p:nvPr>
        </p:nvSpPr>
        <p:spPr/>
        <p:txBody>
          <a:bodyPr>
            <a:normAutofit/>
          </a:bodyPr>
          <a:lstStyle/>
          <a:p>
            <a:pPr algn="just">
              <a:buClr>
                <a:srgbClr val="C00000"/>
              </a:buClr>
            </a:pPr>
            <a:r>
              <a:rPr lang="el-GR" dirty="0">
                <a:latin typeface="Calibri" pitchFamily="34" charset="0"/>
              </a:rPr>
              <a:t>Σε όλη τη διάρκεια της Δευτεροβάθμιας εκπαίδευσης (και πρωτοβάθμιας όταν αυτό είναι εφικτό) να υπάρξει </a:t>
            </a:r>
            <a:r>
              <a:rPr lang="x-none" dirty="0">
                <a:latin typeface="Calibri" pitchFamily="34" charset="0"/>
              </a:rPr>
              <a:t> </a:t>
            </a:r>
            <a:r>
              <a:rPr lang="el-GR" dirty="0">
                <a:latin typeface="Calibri" pitchFamily="34" charset="0"/>
              </a:rPr>
              <a:t>η </a:t>
            </a:r>
            <a:r>
              <a:rPr lang="el-GR" dirty="0">
                <a:solidFill>
                  <a:srgbClr val="C00000"/>
                </a:solidFill>
                <a:latin typeface="Calibri" pitchFamily="34" charset="0"/>
              </a:rPr>
              <a:t>δυνατότητα προετοιμασίας </a:t>
            </a:r>
            <a:r>
              <a:rPr lang="el-GR" dirty="0">
                <a:latin typeface="Calibri" pitchFamily="34" charset="0"/>
              </a:rPr>
              <a:t>των μαθητών μέσα στο σχολείο εντός και εκτός του κανονικού σχολικού ωραρίου (π.χ. στο ολοήμερο σχολείο, στη διάρκεια προγραμμάτων ενισχυτικής διδασκαλίας, κτλ.) προκειμένου να λάβουν μέρος στις εξετάσεις του ΚΠΓ για την πιστοποίηση της γλωσσομάθειάς τους. </a:t>
            </a:r>
          </a:p>
          <a:p>
            <a:pPr>
              <a:buNone/>
            </a:pP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latin typeface="Calibri" pitchFamily="34" charset="0"/>
              </a:rPr>
              <a:t>Το πρόγραμμα σπουδών και το αναλυτικό πρόγραμμα</a:t>
            </a:r>
          </a:p>
        </p:txBody>
      </p:sp>
      <p:sp>
        <p:nvSpPr>
          <p:cNvPr id="3" name="Content Placeholder 2"/>
          <p:cNvSpPr>
            <a:spLocks noGrp="1"/>
          </p:cNvSpPr>
          <p:nvPr>
            <p:ph sz="quarter" idx="1"/>
          </p:nvPr>
        </p:nvSpPr>
        <p:spPr/>
        <p:txBody>
          <a:bodyPr>
            <a:normAutofit fontScale="92500" lnSpcReduction="20000"/>
          </a:bodyPr>
          <a:lstStyle/>
          <a:p>
            <a:pPr marL="365760" indent="-256032" algn="just">
              <a:spcAft>
                <a:spcPts val="600"/>
              </a:spcAft>
              <a:buClr>
                <a:schemeClr val="accent3"/>
              </a:buClr>
              <a:buFont typeface="Georgia"/>
              <a:buChar char="•"/>
              <a:defRPr/>
            </a:pPr>
            <a:r>
              <a:rPr lang="el-GR" dirty="0">
                <a:latin typeface="Calibri" pitchFamily="34" charset="0"/>
              </a:rPr>
              <a:t>Το ΕΠΣ-ΞΓ είναι ένα πρόγραμμα σπουδών που προσδιορίζει</a:t>
            </a:r>
          </a:p>
          <a:p>
            <a:pPr marL="179388" indent="1588" algn="just">
              <a:spcAft>
                <a:spcPts val="600"/>
              </a:spcAft>
              <a:buClr>
                <a:srgbClr val="C00000"/>
              </a:buClr>
              <a:buFont typeface="Wingdings" pitchFamily="2" charset="2"/>
              <a:buChar char="Ø"/>
              <a:tabLst>
                <a:tab pos="542925" algn="l"/>
              </a:tabLst>
              <a:defRPr/>
            </a:pPr>
            <a:r>
              <a:rPr lang="el-GR" dirty="0">
                <a:latin typeface="Calibri" pitchFamily="34" charset="0"/>
              </a:rPr>
              <a:t> </a:t>
            </a:r>
            <a:r>
              <a:rPr lang="el-GR" b="1" dirty="0">
                <a:solidFill>
                  <a:srgbClr val="C00000"/>
                </a:solidFill>
                <a:latin typeface="Calibri" pitchFamily="34" charset="0"/>
              </a:rPr>
              <a:t>ΤΙ </a:t>
            </a:r>
            <a:r>
              <a:rPr lang="el-GR" dirty="0">
                <a:latin typeface="Calibri" pitchFamily="34" charset="0"/>
              </a:rPr>
              <a:t>θα πρέπει </a:t>
            </a:r>
            <a:r>
              <a:rPr lang="el-GR" b="1" dirty="0">
                <a:solidFill>
                  <a:srgbClr val="C00000"/>
                </a:solidFill>
                <a:latin typeface="Calibri" pitchFamily="34" charset="0"/>
              </a:rPr>
              <a:t>να μάθει </a:t>
            </a:r>
            <a:r>
              <a:rPr lang="el-GR" dirty="0">
                <a:latin typeface="Calibri" pitchFamily="34" charset="0"/>
              </a:rPr>
              <a:t>ή </a:t>
            </a:r>
          </a:p>
          <a:p>
            <a:pPr marL="179388" indent="1588" algn="just">
              <a:spcBef>
                <a:spcPts val="0"/>
              </a:spcBef>
              <a:buClr>
                <a:srgbClr val="C00000"/>
              </a:buClr>
              <a:buFont typeface="Wingdings" pitchFamily="2" charset="2"/>
              <a:buChar char="Ø"/>
              <a:tabLst>
                <a:tab pos="542925" algn="l"/>
              </a:tabLst>
              <a:defRPr/>
            </a:pPr>
            <a:r>
              <a:rPr lang="el-GR" b="1" dirty="0">
                <a:solidFill>
                  <a:srgbClr val="C00000"/>
                </a:solidFill>
                <a:latin typeface="Calibri" pitchFamily="34" charset="0"/>
              </a:rPr>
              <a:t> ΤΙ </a:t>
            </a:r>
            <a:r>
              <a:rPr lang="el-GR" dirty="0">
                <a:latin typeface="Calibri" pitchFamily="34" charset="0"/>
              </a:rPr>
              <a:t>θα πρέπει </a:t>
            </a:r>
            <a:r>
              <a:rPr lang="el-GR" b="1" dirty="0">
                <a:solidFill>
                  <a:srgbClr val="C00000"/>
                </a:solidFill>
                <a:latin typeface="Calibri" pitchFamily="34" charset="0"/>
              </a:rPr>
              <a:t>να μπορεί να κάνει </a:t>
            </a:r>
            <a:r>
              <a:rPr lang="el-GR" dirty="0">
                <a:latin typeface="Calibri" pitchFamily="34" charset="0"/>
              </a:rPr>
              <a:t>ο μαθητής </a:t>
            </a:r>
          </a:p>
          <a:p>
            <a:pPr marL="179388" indent="1588" algn="just">
              <a:spcBef>
                <a:spcPts val="0"/>
              </a:spcBef>
              <a:buClr>
                <a:srgbClr val="C00000"/>
              </a:buClr>
              <a:buNone/>
              <a:tabLst>
                <a:tab pos="542925" algn="l"/>
              </a:tabLst>
              <a:defRPr/>
            </a:pPr>
            <a:r>
              <a:rPr lang="el-GR" dirty="0">
                <a:latin typeface="Calibri" pitchFamily="34" charset="0"/>
              </a:rPr>
              <a:t>	ως </a:t>
            </a:r>
            <a:r>
              <a:rPr lang="el-GR" dirty="0">
                <a:solidFill>
                  <a:srgbClr val="C00000"/>
                </a:solidFill>
                <a:latin typeface="Calibri" pitchFamily="34" charset="0"/>
              </a:rPr>
              <a:t>αποτέλεσμα της εκπαιδευτικής διαδικασίας </a:t>
            </a:r>
            <a:r>
              <a:rPr lang="el-GR" dirty="0">
                <a:latin typeface="Calibri" pitchFamily="34" charset="0"/>
              </a:rPr>
              <a:t>και όχι το 	ΠΩΣ ακριβώς θα το πετύχει – δηλαδή, με ποια διδακτική 	προσέγγιση, ποιες μεθόδους και τεχνικές διδασκαλίας θα 	χρησιμοποιήσει.</a:t>
            </a:r>
          </a:p>
          <a:p>
            <a:pPr marL="365760" indent="-256032" algn="just">
              <a:spcAft>
                <a:spcPts val="600"/>
              </a:spcAft>
              <a:buClr>
                <a:schemeClr val="accent3"/>
              </a:buClr>
              <a:buFont typeface="Georgia"/>
              <a:buChar char="•"/>
              <a:defRPr/>
            </a:pPr>
            <a:r>
              <a:rPr lang="el-GR" dirty="0">
                <a:latin typeface="Calibri" pitchFamily="34" charset="0"/>
              </a:rPr>
              <a:t>Ενα Π.Σ. διαγράφει το πλαίσιο μέσα στο οποίο θα κινηθεί ο εκπαιδευτικός, μας προσφέρει ένα γενικό «μπούσουλα» για το που θέλουμε να φτάσουμε και τι θέλουμε να πετύχουμε μέσα απο την διαδικασία μάθησης ενος γνωστικού αντικειμένου  και συνδέεται άμεσα με το γενικότερο σχολικό πρόγραμμα.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latin typeface="Calibri" pitchFamily="34" charset="0"/>
              </a:rPr>
              <a:t>Το πρόγραμμα σπουδών και το αναλυτικό πρόγραμμα</a:t>
            </a:r>
          </a:p>
        </p:txBody>
      </p:sp>
      <p:sp>
        <p:nvSpPr>
          <p:cNvPr id="3" name="Content Placeholder 2"/>
          <p:cNvSpPr>
            <a:spLocks noGrp="1"/>
          </p:cNvSpPr>
          <p:nvPr>
            <p:ph sz="quarter" idx="1"/>
          </p:nvPr>
        </p:nvSpPr>
        <p:spPr>
          <a:xfrm>
            <a:off x="179512" y="1412776"/>
            <a:ext cx="8712968" cy="4572000"/>
          </a:xfrm>
        </p:spPr>
        <p:txBody>
          <a:bodyPr>
            <a:noAutofit/>
          </a:bodyPr>
          <a:lstStyle/>
          <a:p>
            <a:pPr marL="324000" indent="-324000" algn="just">
              <a:spcAft>
                <a:spcPts val="600"/>
              </a:spcAft>
              <a:buClr>
                <a:schemeClr val="accent3"/>
              </a:buClr>
              <a:buFont typeface="Georgia"/>
              <a:buChar char="•"/>
              <a:defRPr/>
            </a:pPr>
            <a:r>
              <a:rPr lang="el-GR" sz="2100" dirty="0">
                <a:latin typeface="Calibri" pitchFamily="34" charset="0"/>
              </a:rPr>
              <a:t>Ένα </a:t>
            </a:r>
            <a:r>
              <a:rPr lang="el-GR" sz="2100" i="1" dirty="0">
                <a:latin typeface="Calibri" pitchFamily="34" charset="0"/>
              </a:rPr>
              <a:t>αναλυτικό</a:t>
            </a:r>
            <a:r>
              <a:rPr lang="el-GR" sz="2100" dirty="0">
                <a:latin typeface="Calibri" pitchFamily="34" charset="0"/>
              </a:rPr>
              <a:t> πρόγραμμα (</a:t>
            </a:r>
            <a:r>
              <a:rPr lang="en-US" sz="2100" dirty="0">
                <a:latin typeface="Calibri" pitchFamily="34" charset="0"/>
              </a:rPr>
              <a:t>syllabus</a:t>
            </a:r>
            <a:r>
              <a:rPr lang="el-GR" sz="2100" dirty="0">
                <a:latin typeface="Calibri" pitchFamily="34" charset="0"/>
              </a:rPr>
              <a:t>) καθορίζει </a:t>
            </a:r>
            <a:r>
              <a:rPr lang="el-GR" sz="2100" b="1" dirty="0">
                <a:latin typeface="Calibri" pitchFamily="34" charset="0"/>
              </a:rPr>
              <a:t>πότε</a:t>
            </a:r>
            <a:r>
              <a:rPr lang="el-GR" sz="2100" dirty="0">
                <a:latin typeface="Calibri" pitchFamily="34" charset="0"/>
              </a:rPr>
              <a:t> ακριβώς θα διδαχτεί </a:t>
            </a:r>
            <a:r>
              <a:rPr lang="el-GR" sz="2100" b="1" dirty="0">
                <a:latin typeface="Calibri" pitchFamily="34" charset="0"/>
              </a:rPr>
              <a:t>ποια</a:t>
            </a:r>
            <a:r>
              <a:rPr lang="el-GR" sz="2100" dirty="0">
                <a:latin typeface="Calibri" pitchFamily="34" charset="0"/>
              </a:rPr>
              <a:t> ύλη. Παρουσιάζει δηλαδή ένα καταμερισμό της ύλης ανάλογα με το χρόνο που έχουμε στη διαθεση μας.</a:t>
            </a:r>
          </a:p>
          <a:p>
            <a:pPr marL="324000" indent="-324000" algn="just">
              <a:spcBef>
                <a:spcPts val="0"/>
              </a:spcBef>
              <a:buClr>
                <a:schemeClr val="accent3"/>
              </a:buClr>
              <a:buFont typeface="Georgia"/>
              <a:buChar char="•"/>
              <a:defRPr/>
            </a:pPr>
            <a:r>
              <a:rPr lang="el-GR" sz="2000" dirty="0">
                <a:latin typeface="Calibri" pitchFamily="34" charset="0"/>
              </a:rPr>
              <a:t>Στο Αναλυτικό Πρόγραμμα του μαθήματος προσδιορίζεται με λεπτομέρεια</a:t>
            </a:r>
            <a:r>
              <a:rPr lang="el-GR" sz="2100" dirty="0">
                <a:latin typeface="Calibri" pitchFamily="34" charset="0"/>
              </a:rPr>
              <a:t>:</a:t>
            </a:r>
          </a:p>
          <a:p>
            <a:pPr marL="365760" indent="-256032" algn="just">
              <a:spcBef>
                <a:spcPts val="0"/>
              </a:spcBef>
              <a:buClr>
                <a:schemeClr val="accent3"/>
              </a:buClr>
              <a:buNone/>
              <a:defRPr/>
            </a:pPr>
            <a:r>
              <a:rPr lang="el-GR" sz="2100" dirty="0">
                <a:latin typeface="Calibri" pitchFamily="34" charset="0"/>
              </a:rPr>
              <a:t>	- </a:t>
            </a:r>
            <a:r>
              <a:rPr lang="el-GR" sz="2100" dirty="0">
                <a:solidFill>
                  <a:srgbClr val="C00000"/>
                </a:solidFill>
                <a:latin typeface="Calibri" pitchFamily="34" charset="0"/>
              </a:rPr>
              <a:t>το περιεχόμενο του γνωστικού αντικειμένου</a:t>
            </a:r>
            <a:r>
              <a:rPr lang="el-GR" sz="2100" dirty="0">
                <a:latin typeface="Calibri" pitchFamily="34" charset="0"/>
              </a:rPr>
              <a:t>, </a:t>
            </a:r>
          </a:p>
          <a:p>
            <a:pPr marL="365760" indent="-256032" algn="just">
              <a:spcBef>
                <a:spcPts val="0"/>
              </a:spcBef>
              <a:buClr>
                <a:schemeClr val="accent3"/>
              </a:buClr>
              <a:buNone/>
              <a:defRPr/>
            </a:pPr>
            <a:r>
              <a:rPr lang="el-GR" sz="2100" dirty="0">
                <a:latin typeface="Calibri" pitchFamily="34" charset="0"/>
              </a:rPr>
              <a:t>	- </a:t>
            </a:r>
            <a:r>
              <a:rPr lang="el-GR" sz="2100" dirty="0">
                <a:solidFill>
                  <a:srgbClr val="C00000"/>
                </a:solidFill>
                <a:latin typeface="Calibri" pitchFamily="34" charset="0"/>
              </a:rPr>
              <a:t>η σειρά της εκπαιδευτκής διαδικασίας </a:t>
            </a:r>
            <a:r>
              <a:rPr lang="el-GR" sz="2100" dirty="0">
                <a:latin typeface="Calibri" pitchFamily="34" charset="0"/>
              </a:rPr>
              <a:t>με βάση τον </a:t>
            </a:r>
            <a:r>
              <a:rPr lang="el-GR" sz="2100" dirty="0">
                <a:solidFill>
                  <a:srgbClr val="C00000"/>
                </a:solidFill>
                <a:latin typeface="Calibri" pitchFamily="34" charset="0"/>
              </a:rPr>
              <a:t>χρόνο </a:t>
            </a:r>
            <a:r>
              <a:rPr lang="el-GR" sz="2100" dirty="0">
                <a:latin typeface="Calibri" pitchFamily="34" charset="0"/>
              </a:rPr>
              <a:t>υλοποίησης, </a:t>
            </a:r>
          </a:p>
          <a:p>
            <a:pPr marL="365760" indent="-256032" algn="just">
              <a:spcBef>
                <a:spcPts val="0"/>
              </a:spcBef>
              <a:buClr>
                <a:schemeClr val="accent3"/>
              </a:buClr>
              <a:buNone/>
              <a:defRPr/>
            </a:pPr>
            <a:r>
              <a:rPr lang="el-GR" sz="2100" dirty="0">
                <a:latin typeface="Calibri" pitchFamily="34" charset="0"/>
              </a:rPr>
              <a:t>	- </a:t>
            </a:r>
            <a:r>
              <a:rPr lang="el-GR" sz="2100" dirty="0">
                <a:solidFill>
                  <a:srgbClr val="C00000"/>
                </a:solidFill>
                <a:latin typeface="Calibri" pitchFamily="34" charset="0"/>
              </a:rPr>
              <a:t>ενδεικτικές δραστηριότητες</a:t>
            </a:r>
            <a:r>
              <a:rPr lang="el-GR" sz="2100" dirty="0">
                <a:latin typeface="Calibri" pitchFamily="34" charset="0"/>
              </a:rPr>
              <a:t>, και </a:t>
            </a:r>
          </a:p>
          <a:p>
            <a:pPr marL="365760" indent="-256032" algn="just">
              <a:spcBef>
                <a:spcPts val="0"/>
              </a:spcBef>
              <a:buClr>
                <a:schemeClr val="accent3"/>
              </a:buClr>
              <a:buNone/>
              <a:defRPr/>
            </a:pPr>
            <a:r>
              <a:rPr lang="el-GR" sz="2100" dirty="0">
                <a:latin typeface="Calibri" pitchFamily="34" charset="0"/>
              </a:rPr>
              <a:t>	- </a:t>
            </a:r>
            <a:r>
              <a:rPr lang="el-GR" sz="2100" dirty="0">
                <a:solidFill>
                  <a:srgbClr val="C00000"/>
                </a:solidFill>
                <a:latin typeface="Calibri" pitchFamily="34" charset="0"/>
              </a:rPr>
              <a:t>τρόπους αξιολόγησης </a:t>
            </a:r>
            <a:r>
              <a:rPr lang="el-GR" sz="2100" dirty="0">
                <a:latin typeface="Calibri" pitchFamily="34" charset="0"/>
              </a:rPr>
              <a:t>της αποκτηθείσας γνώσης. </a:t>
            </a:r>
          </a:p>
          <a:p>
            <a:pPr marL="365760" indent="-256032" algn="just">
              <a:spcBef>
                <a:spcPts val="0"/>
              </a:spcBef>
              <a:buClr>
                <a:schemeClr val="accent3"/>
              </a:buClr>
              <a:buFont typeface="Georgia"/>
              <a:buChar char="•"/>
              <a:defRPr/>
            </a:pPr>
            <a:r>
              <a:rPr lang="el-GR" sz="2100" dirty="0">
                <a:latin typeface="Calibri" pitchFamily="34" charset="0"/>
              </a:rPr>
              <a:t>Δηλαδή στο Αναλυτικό Πρόγραμμα περιγράφεται το </a:t>
            </a:r>
            <a:r>
              <a:rPr lang="el-GR" sz="2100" b="1" dirty="0">
                <a:solidFill>
                  <a:srgbClr val="C00000"/>
                </a:solidFill>
                <a:latin typeface="Calibri" pitchFamily="34" charset="0"/>
              </a:rPr>
              <a:t>ΠΩΣ</a:t>
            </a:r>
            <a:r>
              <a:rPr lang="el-GR" sz="2100" dirty="0">
                <a:latin typeface="Calibri" pitchFamily="34" charset="0"/>
              </a:rPr>
              <a:t> της επίσημης μάθησης (</a:t>
            </a:r>
            <a:r>
              <a:rPr lang="el-GR" sz="2100" dirty="0">
                <a:solidFill>
                  <a:srgbClr val="C00000"/>
                </a:solidFill>
                <a:latin typeface="Calibri" pitchFamily="34" charset="0"/>
              </a:rPr>
              <a:t>πως θα επιτευχθούν οι στόχοι </a:t>
            </a:r>
            <a:r>
              <a:rPr lang="el-GR" sz="2100" dirty="0">
                <a:latin typeface="Calibri" pitchFamily="34" charset="0"/>
              </a:rPr>
              <a:t>του μαθήματος που ορίζονται απο το ΠΣ, </a:t>
            </a:r>
          </a:p>
          <a:p>
            <a:pPr marL="365760" indent="-256032" algn="just">
              <a:spcBef>
                <a:spcPts val="0"/>
              </a:spcBef>
              <a:buClr>
                <a:schemeClr val="accent3"/>
              </a:buClr>
              <a:buNone/>
              <a:defRPr/>
            </a:pPr>
            <a:r>
              <a:rPr lang="el-GR" sz="2100" dirty="0">
                <a:latin typeface="Calibri" pitchFamily="34" charset="0"/>
              </a:rPr>
              <a:t>	- με ποιά σειρά, </a:t>
            </a:r>
          </a:p>
          <a:p>
            <a:pPr marL="365760" indent="-256032" algn="just">
              <a:spcBef>
                <a:spcPts val="0"/>
              </a:spcBef>
              <a:buClr>
                <a:schemeClr val="accent3"/>
              </a:buClr>
              <a:buNone/>
              <a:defRPr/>
            </a:pPr>
            <a:r>
              <a:rPr lang="el-GR" sz="2100" dirty="0">
                <a:latin typeface="Calibri" pitchFamily="34" charset="0"/>
              </a:rPr>
              <a:t>	- με ποιά μέσα, </a:t>
            </a:r>
          </a:p>
          <a:p>
            <a:pPr marL="365760" indent="-256032" algn="just">
              <a:spcBef>
                <a:spcPts val="0"/>
              </a:spcBef>
              <a:buClr>
                <a:schemeClr val="accent3"/>
              </a:buClr>
              <a:buNone/>
              <a:defRPr/>
            </a:pPr>
            <a:r>
              <a:rPr lang="el-GR" sz="2100" dirty="0">
                <a:latin typeface="Calibri" pitchFamily="34" charset="0"/>
              </a:rPr>
              <a:t>	- κάτω απο ποιές συνθήκες).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a:latin typeface="Calibri" pitchFamily="34" charset="0"/>
              </a:rPr>
              <a:t>Η ανάγκη σχεδιασμού αναλυτικών προγραμμάτων και σχεδίων μαθήματος με βάση το ΕΠΣ-ΞΓ</a:t>
            </a:r>
          </a:p>
        </p:txBody>
      </p:sp>
      <p:sp>
        <p:nvSpPr>
          <p:cNvPr id="3" name="Content Placeholder 2"/>
          <p:cNvSpPr>
            <a:spLocks noGrp="1"/>
          </p:cNvSpPr>
          <p:nvPr>
            <p:ph sz="quarter" idx="1"/>
          </p:nvPr>
        </p:nvSpPr>
        <p:spPr>
          <a:xfrm>
            <a:off x="251520" y="1412776"/>
            <a:ext cx="8503920" cy="4572000"/>
          </a:xfrm>
        </p:spPr>
        <p:txBody>
          <a:bodyPr>
            <a:noAutofit/>
          </a:bodyPr>
          <a:lstStyle/>
          <a:p>
            <a:pPr algn="just">
              <a:buClr>
                <a:srgbClr val="C00000"/>
              </a:buClr>
              <a:buNone/>
            </a:pPr>
            <a:r>
              <a:rPr lang="el-GR" sz="2000" dirty="0">
                <a:latin typeface="Calibri" pitchFamily="34" charset="0"/>
              </a:rPr>
              <a:t>Για να χρησιμοποιήσει το ΕΠΣ-ΞΓ ως εργαλείο οργάνωσης της πρακτικής του, </a:t>
            </a:r>
          </a:p>
          <a:p>
            <a:pPr algn="just">
              <a:buClr>
                <a:srgbClr val="C00000"/>
              </a:buClr>
              <a:buNone/>
            </a:pPr>
            <a:r>
              <a:rPr lang="el-GR" sz="2000" dirty="0">
                <a:latin typeface="Calibri" pitchFamily="34" charset="0"/>
              </a:rPr>
              <a:t>ο εκπαιδευτικός, καλείται: </a:t>
            </a:r>
          </a:p>
          <a:p>
            <a:pPr algn="just">
              <a:buClr>
                <a:srgbClr val="C00000"/>
              </a:buClr>
              <a:buNone/>
            </a:pPr>
            <a:r>
              <a:rPr lang="el-GR" sz="2000" b="1" dirty="0">
                <a:latin typeface="Calibri" pitchFamily="34" charset="0"/>
              </a:rPr>
              <a:t>(α) </a:t>
            </a:r>
            <a:r>
              <a:rPr lang="el-GR" sz="2000" dirty="0">
                <a:solidFill>
                  <a:srgbClr val="C00000"/>
                </a:solidFill>
                <a:latin typeface="Calibri" pitchFamily="34" charset="0"/>
              </a:rPr>
              <a:t>να σχεδιάσει </a:t>
            </a:r>
            <a:r>
              <a:rPr lang="el-GR" sz="2000" dirty="0">
                <a:latin typeface="Calibri" pitchFamily="34" charset="0"/>
              </a:rPr>
              <a:t>διαφορετικό αναλυτικό πρόγραμμα για την κάθε τάξη</a:t>
            </a:r>
            <a:r>
              <a:rPr lang="x-none" sz="2000">
                <a:latin typeface="Calibri" pitchFamily="34" charset="0"/>
              </a:rPr>
              <a:t> </a:t>
            </a:r>
            <a:r>
              <a:rPr lang="el-GR" sz="2000" dirty="0">
                <a:latin typeface="Calibri" pitchFamily="34" charset="0"/>
              </a:rPr>
              <a:t>, </a:t>
            </a:r>
          </a:p>
          <a:p>
            <a:pPr algn="just">
              <a:buClr>
                <a:srgbClr val="C00000"/>
              </a:buClr>
              <a:buNone/>
            </a:pPr>
            <a:r>
              <a:rPr lang="el-GR" sz="2000" dirty="0">
                <a:latin typeface="Calibri" pitchFamily="34" charset="0"/>
              </a:rPr>
              <a:t>	βάσει των χαρακτηριστικών των μαθητών, με αναφορά βεβαίως στο ΕΠΣ-ΞΓ, </a:t>
            </a:r>
          </a:p>
          <a:p>
            <a:pPr algn="just">
              <a:buClr>
                <a:srgbClr val="C00000"/>
              </a:buClr>
              <a:buNone/>
            </a:pPr>
            <a:r>
              <a:rPr lang="el-GR" sz="2000" b="1" dirty="0">
                <a:latin typeface="Calibri" pitchFamily="34" charset="0"/>
              </a:rPr>
              <a:t>(β)</a:t>
            </a:r>
            <a:r>
              <a:rPr lang="el-GR" sz="2000" dirty="0">
                <a:latin typeface="Calibri" pitchFamily="34" charset="0"/>
              </a:rPr>
              <a:t> </a:t>
            </a:r>
            <a:r>
              <a:rPr lang="el-GR" sz="2000" dirty="0">
                <a:solidFill>
                  <a:srgbClr val="C00000"/>
                </a:solidFill>
                <a:latin typeface="Calibri" pitchFamily="34" charset="0"/>
              </a:rPr>
              <a:t>να εκπονήσει τα εκπαιδευτικά σενάρια </a:t>
            </a:r>
            <a:r>
              <a:rPr lang="el-GR" sz="2000" dirty="0">
                <a:latin typeface="Calibri" pitchFamily="34" charset="0"/>
              </a:rPr>
              <a:t>που ταιριάζουν σε κάθε περίπτωση, παραδείγματα των οποίων έχουν εκπονηθεί για αρκετά μαθήματα συμπεριλαμβανομένων των ξένων γλωσσών και βρίσκονται στην πλατφόρμα ΑΙΣΩΠΟΣ (</a:t>
            </a:r>
            <a:r>
              <a:rPr lang="el-GR" sz="2000" dirty="0">
                <a:latin typeface="Calibri" pitchFamily="34" charset="0"/>
                <a:hlinkClick r:id="rId2"/>
              </a:rPr>
              <a:t>http://</a:t>
            </a:r>
            <a:r>
              <a:rPr lang="el-GR" sz="2000">
                <a:latin typeface="Calibri" pitchFamily="34" charset="0"/>
                <a:hlinkClick r:id="rId2"/>
              </a:rPr>
              <a:t>aesop.iep.edu.gr/</a:t>
            </a:r>
            <a:r>
              <a:rPr lang="el-GR" sz="2000">
                <a:latin typeface="Calibri" pitchFamily="34" charset="0"/>
              </a:rPr>
              <a:t>)</a:t>
            </a:r>
          </a:p>
          <a:p>
            <a:pPr algn="just">
              <a:buClr>
                <a:srgbClr val="C00000"/>
              </a:buClr>
            </a:pPr>
            <a:endParaRPr lang="el-GR" sz="175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Τι είναι το ΕΠΣ-ΞΓ</a:t>
            </a:r>
          </a:p>
        </p:txBody>
      </p:sp>
      <p:sp>
        <p:nvSpPr>
          <p:cNvPr id="3" name="Content Placeholder 2"/>
          <p:cNvSpPr>
            <a:spLocks noGrp="1"/>
          </p:cNvSpPr>
          <p:nvPr>
            <p:ph sz="quarter" idx="1"/>
          </p:nvPr>
        </p:nvSpPr>
        <p:spPr/>
        <p:txBody>
          <a:bodyPr>
            <a:normAutofit/>
          </a:bodyPr>
          <a:lstStyle/>
          <a:p>
            <a:pPr>
              <a:spcBef>
                <a:spcPct val="50000"/>
              </a:spcBef>
              <a:buFont typeface="Arial" charset="0"/>
              <a:buBlip>
                <a:blip r:embed="rId2"/>
              </a:buBlip>
            </a:pPr>
            <a:r>
              <a:rPr lang="el-GR" sz="2400" dirty="0">
                <a:latin typeface="Calibri" pitchFamily="34" charset="0"/>
              </a:rPr>
              <a:t>Το ΕΠΣ-ΞΓ αποτελεί το αναγκαίο </a:t>
            </a:r>
            <a:r>
              <a:rPr lang="el-GR" sz="2400" dirty="0">
                <a:solidFill>
                  <a:srgbClr val="C00000"/>
                </a:solidFill>
                <a:latin typeface="Calibri" pitchFamily="34" charset="0"/>
              </a:rPr>
              <a:t>πλαίσιο αναφοράς</a:t>
            </a:r>
            <a:r>
              <a:rPr lang="el-GR" sz="2400" dirty="0">
                <a:latin typeface="Calibri" pitchFamily="34" charset="0"/>
              </a:rPr>
              <a:t> </a:t>
            </a:r>
          </a:p>
          <a:p>
            <a:pPr>
              <a:spcBef>
                <a:spcPts val="0"/>
              </a:spcBef>
              <a:buNone/>
            </a:pPr>
            <a:r>
              <a:rPr lang="el-GR" sz="2400" dirty="0">
                <a:latin typeface="Calibri" pitchFamily="34" charset="0"/>
              </a:rPr>
              <a:t>	για τη διδακτική των ξένων γλωσσών στο σχολείο.</a:t>
            </a:r>
          </a:p>
          <a:p>
            <a:pPr algn="just">
              <a:buNone/>
            </a:pPr>
            <a:r>
              <a:rPr lang="el-GR" sz="2400" dirty="0">
                <a:latin typeface="Calibri" pitchFamily="34" charset="0"/>
              </a:rPr>
              <a:t>Έχει σχεδιαστεί για να αποτελεί εργαλείο του εκπαιδευτικού προκειμένου:</a:t>
            </a:r>
          </a:p>
          <a:p>
            <a:pPr marL="628650" lvl="1" indent="-324000" algn="just">
              <a:buFont typeface="Arial" charset="0"/>
              <a:buBlip>
                <a:blip r:embed="rId2"/>
              </a:buBlip>
            </a:pPr>
            <a:r>
              <a:rPr lang="el-GR" sz="2400" dirty="0">
                <a:solidFill>
                  <a:schemeClr val="tx1"/>
                </a:solidFill>
                <a:latin typeface="Calibri" pitchFamily="34" charset="0"/>
              </a:rPr>
              <a:t>ο εκπαιδευτικός να αναπτύσσει το </a:t>
            </a:r>
            <a:r>
              <a:rPr lang="el-GR" sz="2400" dirty="0">
                <a:solidFill>
                  <a:srgbClr val="C00000"/>
                </a:solidFill>
                <a:latin typeface="Calibri" pitchFamily="34" charset="0"/>
              </a:rPr>
              <a:t>δικό του αναλυτικό πρόγραμμα</a:t>
            </a:r>
            <a:r>
              <a:rPr lang="el-GR" sz="2400" dirty="0">
                <a:solidFill>
                  <a:schemeClr val="tx1"/>
                </a:solidFill>
                <a:latin typeface="Calibri" pitchFamily="34" charset="0"/>
              </a:rPr>
              <a:t> (</a:t>
            </a:r>
            <a:r>
              <a:rPr lang="en-US" sz="2400" dirty="0">
                <a:solidFill>
                  <a:schemeClr val="tx1"/>
                </a:solidFill>
                <a:latin typeface="Calibri" pitchFamily="34" charset="0"/>
              </a:rPr>
              <a:t>syllabus)</a:t>
            </a:r>
            <a:r>
              <a:rPr lang="el-GR" sz="2400" dirty="0">
                <a:solidFill>
                  <a:schemeClr val="tx1"/>
                </a:solidFill>
                <a:latin typeface="Calibri" pitchFamily="34" charset="0"/>
              </a:rPr>
              <a:t> </a:t>
            </a:r>
          </a:p>
          <a:p>
            <a:pPr marL="628650" lvl="1" indent="-324000" algn="just">
              <a:buFont typeface="Arial" charset="0"/>
              <a:buBlip>
                <a:blip r:embed="rId2"/>
              </a:buBlip>
            </a:pPr>
            <a:r>
              <a:rPr lang="el-GR" sz="2400" dirty="0">
                <a:solidFill>
                  <a:schemeClr val="tx1"/>
                </a:solidFill>
                <a:latin typeface="Calibri" pitchFamily="34" charset="0"/>
              </a:rPr>
              <a:t>να οργανώνει το μάθημά του </a:t>
            </a:r>
            <a:r>
              <a:rPr lang="el-GR" sz="2400" dirty="0">
                <a:solidFill>
                  <a:srgbClr val="C00000"/>
                </a:solidFill>
                <a:latin typeface="Calibri" pitchFamily="34" charset="0"/>
              </a:rPr>
              <a:t>αξιοποιώντας ή δημιουργώντας εκπαιδευτικό υλικό</a:t>
            </a:r>
            <a:r>
              <a:rPr lang="el-GR" sz="2400" dirty="0">
                <a:solidFill>
                  <a:schemeClr val="tx1"/>
                </a:solidFill>
                <a:latin typeface="Calibri" pitchFamily="34" charset="0"/>
              </a:rPr>
              <a:t> συμπληρωματικό του σχολικού εγχειριδίου.</a:t>
            </a:r>
          </a:p>
          <a:p>
            <a:pPr>
              <a:spcBef>
                <a:spcPct val="50000"/>
              </a:spcBef>
              <a:buNone/>
            </a:pPr>
            <a:endParaRPr lang="el-GR" sz="2800" dirty="0">
              <a:latin typeface="Georgia" pitchFamily="18" charset="0"/>
            </a:endParaRP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a:latin typeface="Calibri" pitchFamily="34" charset="0"/>
              </a:rPr>
              <a:t>Τι είναι το ΕΠΣ-ΞΓ</a:t>
            </a:r>
            <a:endParaRPr lang="el-GR" dirty="0"/>
          </a:p>
        </p:txBody>
      </p:sp>
      <p:sp>
        <p:nvSpPr>
          <p:cNvPr id="3" name="Content Placeholder 2"/>
          <p:cNvSpPr>
            <a:spLocks noGrp="1"/>
          </p:cNvSpPr>
          <p:nvPr>
            <p:ph sz="quarter" idx="1"/>
          </p:nvPr>
        </p:nvSpPr>
        <p:spPr/>
        <p:txBody>
          <a:bodyPr/>
          <a:lstStyle/>
          <a:p>
            <a:pPr>
              <a:spcBef>
                <a:spcPct val="50000"/>
              </a:spcBef>
              <a:buBlip>
                <a:blip r:embed="rId2"/>
              </a:buBlip>
            </a:pPr>
            <a:r>
              <a:rPr lang="el-GR" sz="2400" dirty="0">
                <a:latin typeface="Calibri" pitchFamily="34" charset="0"/>
              </a:rPr>
              <a:t>Είναι το πρώτο ΠΣ που δεν στηρίζεται αποκλειστικά στις απόψεις των ειδικών για το τί αποτελεί αντικείμενο γνώσης στην ξένη γλώσσα, αλλά ενσωματώνει εκτεταμένες αναλύσεις εμπειρικών δεδομένων έρευνας.</a:t>
            </a:r>
          </a:p>
          <a:p>
            <a:pPr>
              <a:spcBef>
                <a:spcPct val="50000"/>
              </a:spcBef>
              <a:buBlip>
                <a:blip r:embed="rId2"/>
              </a:buBlip>
            </a:pPr>
            <a:r>
              <a:rPr lang="el-GR" sz="2400" dirty="0">
                <a:latin typeface="Calibri" pitchFamily="34" charset="0"/>
              </a:rPr>
              <a:t>Το ΕΠΣ-ΞΓ </a:t>
            </a:r>
            <a:r>
              <a:rPr lang="el-GR" sz="2400" dirty="0">
                <a:solidFill>
                  <a:srgbClr val="C00000"/>
                </a:solidFill>
                <a:latin typeface="Calibri" pitchFamily="34" charset="0"/>
              </a:rPr>
              <a:t>προδιαγράφει</a:t>
            </a:r>
            <a:r>
              <a:rPr lang="el-GR" sz="2400" dirty="0">
                <a:latin typeface="Calibri" pitchFamily="34" charset="0"/>
              </a:rPr>
              <a:t> τους προσδοκώμενους στόχους και</a:t>
            </a:r>
            <a:r>
              <a:rPr lang="el-GR" sz="2400" dirty="0">
                <a:solidFill>
                  <a:srgbClr val="C00000"/>
                </a:solidFill>
                <a:latin typeface="Calibri" pitchFamily="34" charset="0"/>
              </a:rPr>
              <a:t> οργανώνει </a:t>
            </a:r>
            <a:r>
              <a:rPr lang="el-GR" sz="2400" dirty="0">
                <a:latin typeface="Calibri" pitchFamily="34" charset="0"/>
              </a:rPr>
              <a:t>τη γλωσσική ύλη κατά επίπεδο γλωσσομάθειας, με βάση την εξάβαθμη κλίμακα του Συμβουλίου της Ευρώπης (ΣτΕ) η οποία προβλέπει τρία γενικά και έξι ειδικότερα επίπεδα γλωσσομάθειας: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Επίπεδα γλωσσομάθειας</a:t>
            </a:r>
          </a:p>
        </p:txBody>
      </p:sp>
      <p:graphicFrame>
        <p:nvGraphicFramePr>
          <p:cNvPr id="4" name="Table 3"/>
          <p:cNvGraphicFramePr>
            <a:graphicFrameLocks noGrp="1"/>
          </p:cNvGraphicFramePr>
          <p:nvPr/>
        </p:nvGraphicFramePr>
        <p:xfrm>
          <a:off x="467545" y="2060848"/>
          <a:ext cx="8208911" cy="3312367"/>
        </p:xfrm>
        <a:graphic>
          <a:graphicData uri="http://schemas.openxmlformats.org/drawingml/2006/table">
            <a:tbl>
              <a:tblPr/>
              <a:tblGrid>
                <a:gridCol w="2160239">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519210">
                <a:tc rowSpan="2">
                  <a:txBody>
                    <a:bodyPr/>
                    <a:lstStyle/>
                    <a:p>
                      <a:pPr algn="ctr" fontAlgn="base" hangingPunct="0">
                        <a:lnSpc>
                          <a:spcPct val="115000"/>
                        </a:lnSpc>
                        <a:spcBef>
                          <a:spcPts val="600"/>
                        </a:spcBef>
                        <a:spcAft>
                          <a:spcPts val="0"/>
                        </a:spcAft>
                      </a:pPr>
                      <a:r>
                        <a:rPr lang="el-GR" sz="2400" b="1" dirty="0">
                          <a:latin typeface="Calibri" pitchFamily="34" charset="0"/>
                          <a:ea typeface="Calibri"/>
                          <a:cs typeface="Calibri"/>
                        </a:rPr>
                        <a:t>Α</a:t>
                      </a:r>
                      <a:endParaRPr lang="el-GR" sz="2400" dirty="0">
                        <a:latin typeface="Calibri" pitchFamily="34" charset="0"/>
                        <a:ea typeface="Calibri"/>
                      </a:endParaRPr>
                    </a:p>
                  </a:txBody>
                  <a:tcPr marL="68580" marR="68580" marT="0" marB="0">
                    <a:lnL>
                      <a:noFill/>
                    </a:lnL>
                    <a:lnR>
                      <a:noFill/>
                    </a:lnR>
                    <a:lnT>
                      <a:noFill/>
                    </a:lnT>
                    <a:lnB w="19050" cap="flat" cmpd="dbl" algn="ctr">
                      <a:solidFill>
                        <a:srgbClr val="A5A5A5"/>
                      </a:solidFill>
                      <a:prstDash val="solid"/>
                      <a:round/>
                      <a:headEnd type="none" w="med" len="med"/>
                      <a:tailEnd type="none" w="med" len="med"/>
                    </a:lnB>
                    <a:solidFill>
                      <a:srgbClr val="EDEDED"/>
                    </a:solidFill>
                  </a:tcPr>
                </a:tc>
                <a:tc rowSpan="2">
                  <a:txBody>
                    <a:bodyPr/>
                    <a:lstStyle/>
                    <a:p>
                      <a:pPr algn="just" fontAlgn="base" hangingPunct="0">
                        <a:lnSpc>
                          <a:spcPct val="115000"/>
                        </a:lnSpc>
                        <a:spcBef>
                          <a:spcPts val="600"/>
                        </a:spcBef>
                        <a:spcAft>
                          <a:spcPts val="0"/>
                        </a:spcAft>
                      </a:pPr>
                      <a:r>
                        <a:rPr lang="el-GR" sz="2400" dirty="0">
                          <a:latin typeface="Calibri" pitchFamily="34" charset="0"/>
                          <a:ea typeface="Calibri"/>
                          <a:cs typeface="Calibri"/>
                        </a:rPr>
                        <a:t>«</a:t>
                      </a:r>
                      <a:r>
                        <a:rPr lang="el-GR" sz="2400" b="1" dirty="0">
                          <a:latin typeface="Calibri" pitchFamily="34" charset="0"/>
                          <a:ea typeface="Calibri"/>
                          <a:cs typeface="Calibri"/>
                        </a:rPr>
                        <a:t>Βασικός χρήστης</a:t>
                      </a:r>
                      <a:r>
                        <a:rPr lang="el-GR" sz="2400" dirty="0">
                          <a:latin typeface="Calibri" pitchFamily="34" charset="0"/>
                          <a:ea typeface="Calibri"/>
                          <a:cs typeface="Calibri"/>
                        </a:rPr>
                        <a:t>» </a:t>
                      </a:r>
                      <a:endParaRPr lang="en-US" sz="2400" dirty="0">
                        <a:latin typeface="Calibri" pitchFamily="34" charset="0"/>
                        <a:ea typeface="Calibri"/>
                        <a:cs typeface="Calibri"/>
                      </a:endParaRPr>
                    </a:p>
                    <a:p>
                      <a:pPr algn="just" fontAlgn="base" hangingPunct="0">
                        <a:lnSpc>
                          <a:spcPct val="115000"/>
                        </a:lnSpc>
                        <a:spcBef>
                          <a:spcPts val="0"/>
                        </a:spcBef>
                        <a:spcAft>
                          <a:spcPts val="0"/>
                        </a:spcAft>
                      </a:pPr>
                      <a:r>
                        <a:rPr lang="el-GR" sz="2400" dirty="0">
                          <a:latin typeface="Calibri" pitchFamily="34" charset="0"/>
                          <a:ea typeface="Calibri"/>
                          <a:cs typeface="Calibri"/>
                        </a:rPr>
                        <a:t>της γλώσσας</a:t>
                      </a:r>
                      <a:endParaRPr lang="el-GR" sz="2400" dirty="0">
                        <a:latin typeface="Calibri" pitchFamily="34" charset="0"/>
                        <a:ea typeface="Calibri"/>
                      </a:endParaRPr>
                    </a:p>
                  </a:txBody>
                  <a:tcPr marL="68580" marR="68580" marT="0" marB="0">
                    <a:lnL>
                      <a:noFill/>
                    </a:lnL>
                    <a:lnR>
                      <a:noFill/>
                    </a:lnR>
                    <a:lnT>
                      <a:noFill/>
                    </a:lnT>
                    <a:lnB w="19050" cap="flat" cmpd="dbl" algn="ctr">
                      <a:solidFill>
                        <a:srgbClr val="A5A5A5"/>
                      </a:solidFill>
                      <a:prstDash val="solid"/>
                      <a:round/>
                      <a:headEnd type="none" w="med" len="med"/>
                      <a:tailEnd type="none" w="med" len="med"/>
                    </a:lnB>
                    <a:solidFill>
                      <a:srgbClr val="EDEDED"/>
                    </a:solidFill>
                  </a:tcPr>
                </a:tc>
                <a:tc>
                  <a:txBody>
                    <a:bodyPr/>
                    <a:lstStyle/>
                    <a:p>
                      <a:pPr algn="ctr" fontAlgn="base" hangingPunct="0">
                        <a:lnSpc>
                          <a:spcPct val="115000"/>
                        </a:lnSpc>
                        <a:spcAft>
                          <a:spcPts val="0"/>
                        </a:spcAft>
                      </a:pPr>
                      <a:r>
                        <a:rPr lang="el-GR" sz="2400" b="1">
                          <a:latin typeface="Calibri" pitchFamily="34" charset="0"/>
                          <a:ea typeface="Calibri"/>
                          <a:cs typeface="Calibri"/>
                        </a:rPr>
                        <a:t>Α1</a:t>
                      </a:r>
                      <a:endParaRPr lang="el-GR" sz="2400">
                        <a:latin typeface="Calibri" pitchFamily="34" charset="0"/>
                        <a:ea typeface="Calibri"/>
                      </a:endParaRPr>
                    </a:p>
                  </a:txBody>
                  <a:tcPr marL="68580" marR="68580" marT="0" marB="0">
                    <a:lnL>
                      <a:noFill/>
                    </a:lnL>
                    <a:lnR>
                      <a:noFill/>
                    </a:lnR>
                    <a:lnT>
                      <a:noFill/>
                    </a:lnT>
                    <a:lnB>
                      <a:noFill/>
                    </a:lnB>
                    <a:solidFill>
                      <a:srgbClr val="EDEDED"/>
                    </a:solidFill>
                  </a:tcPr>
                </a:tc>
                <a:extLst>
                  <a:ext uri="{0D108BD9-81ED-4DB2-BD59-A6C34878D82A}">
                    <a16:rowId xmlns:a16="http://schemas.microsoft.com/office/drawing/2014/main" val="10000"/>
                  </a:ext>
                </a:extLst>
              </a:tr>
              <a:tr h="651531">
                <a:tc vMerge="1">
                  <a:txBody>
                    <a:bodyPr/>
                    <a:lstStyle/>
                    <a:p>
                      <a:endParaRPr lang="el-GR"/>
                    </a:p>
                  </a:txBody>
                  <a:tcPr/>
                </a:tc>
                <a:tc vMerge="1">
                  <a:txBody>
                    <a:bodyPr/>
                    <a:lstStyle/>
                    <a:p>
                      <a:endParaRPr lang="el-GR"/>
                    </a:p>
                  </a:txBody>
                  <a:tcPr/>
                </a:tc>
                <a:tc>
                  <a:txBody>
                    <a:bodyPr/>
                    <a:lstStyle/>
                    <a:p>
                      <a:pPr algn="ctr" fontAlgn="base" hangingPunct="0">
                        <a:lnSpc>
                          <a:spcPct val="115000"/>
                        </a:lnSpc>
                        <a:spcAft>
                          <a:spcPts val="0"/>
                        </a:spcAft>
                      </a:pPr>
                      <a:r>
                        <a:rPr lang="el-GR" sz="2400" b="1" dirty="0">
                          <a:latin typeface="Calibri" pitchFamily="34" charset="0"/>
                          <a:ea typeface="Calibri"/>
                          <a:cs typeface="Calibri"/>
                        </a:rPr>
                        <a:t>Α2</a:t>
                      </a:r>
                      <a:endParaRPr lang="el-GR" sz="2400" dirty="0">
                        <a:latin typeface="Calibri" pitchFamily="34" charset="0"/>
                        <a:ea typeface="Calibri"/>
                      </a:endParaRPr>
                    </a:p>
                  </a:txBody>
                  <a:tcPr marL="68580" marR="68580" marT="0" marB="0">
                    <a:lnL>
                      <a:noFill/>
                    </a:lnL>
                    <a:lnR>
                      <a:noFill/>
                    </a:lnR>
                    <a:lnT>
                      <a:noFill/>
                    </a:lnT>
                    <a:lnB w="19050" cap="flat" cmpd="dbl" algn="ctr">
                      <a:solidFill>
                        <a:srgbClr val="A5A5A5"/>
                      </a:solidFill>
                      <a:prstDash val="solid"/>
                      <a:round/>
                      <a:headEnd type="none" w="med" len="med"/>
                      <a:tailEnd type="none" w="med" len="med"/>
                    </a:lnB>
                    <a:solidFill>
                      <a:srgbClr val="EDEDED"/>
                    </a:solidFill>
                  </a:tcPr>
                </a:tc>
                <a:extLst>
                  <a:ext uri="{0D108BD9-81ED-4DB2-BD59-A6C34878D82A}">
                    <a16:rowId xmlns:a16="http://schemas.microsoft.com/office/drawing/2014/main" val="10001"/>
                  </a:ext>
                </a:extLst>
              </a:tr>
              <a:tr h="519210">
                <a:tc rowSpan="2">
                  <a:txBody>
                    <a:bodyPr/>
                    <a:lstStyle/>
                    <a:p>
                      <a:pPr algn="ctr" fontAlgn="base" hangingPunct="0">
                        <a:lnSpc>
                          <a:spcPct val="115000"/>
                        </a:lnSpc>
                        <a:spcBef>
                          <a:spcPts val="600"/>
                        </a:spcBef>
                        <a:spcAft>
                          <a:spcPts val="0"/>
                        </a:spcAft>
                      </a:pPr>
                      <a:r>
                        <a:rPr lang="el-GR" sz="2400" b="1" dirty="0">
                          <a:latin typeface="Calibri" pitchFamily="34" charset="0"/>
                          <a:ea typeface="Calibri"/>
                          <a:cs typeface="Calibri"/>
                        </a:rPr>
                        <a:t>Β</a:t>
                      </a:r>
                      <a:endParaRPr lang="el-GR" sz="2400" dirty="0">
                        <a:latin typeface="Calibri" pitchFamily="34" charset="0"/>
                        <a:ea typeface="Calibri"/>
                      </a:endParaRPr>
                    </a:p>
                  </a:txBody>
                  <a:tcPr marL="68580" marR="68580" marT="0" marB="0">
                    <a:lnL>
                      <a:noFill/>
                    </a:lnL>
                    <a:lnR>
                      <a:noFill/>
                    </a:lnR>
                    <a:lnT w="19050" cap="flat" cmpd="dbl" algn="ctr">
                      <a:solidFill>
                        <a:srgbClr val="A5A5A5"/>
                      </a:solidFill>
                      <a:prstDash val="solid"/>
                      <a:round/>
                      <a:headEnd type="none" w="med" len="med"/>
                      <a:tailEnd type="none" w="med" len="med"/>
                    </a:lnT>
                    <a:lnB w="19050" cap="flat" cmpd="dbl" algn="ctr">
                      <a:solidFill>
                        <a:srgbClr val="A5A5A5"/>
                      </a:solidFill>
                      <a:prstDash val="solid"/>
                      <a:round/>
                      <a:headEnd type="none" w="med" len="med"/>
                      <a:tailEnd type="none" w="med" len="med"/>
                    </a:lnB>
                    <a:solidFill>
                      <a:srgbClr val="FFF2CC"/>
                    </a:solidFill>
                  </a:tcPr>
                </a:tc>
                <a:tc rowSpan="2">
                  <a:txBody>
                    <a:bodyPr/>
                    <a:lstStyle/>
                    <a:p>
                      <a:pPr algn="l" fontAlgn="base" hangingPunct="0">
                        <a:lnSpc>
                          <a:spcPct val="115000"/>
                        </a:lnSpc>
                        <a:spcBef>
                          <a:spcPts val="600"/>
                        </a:spcBef>
                        <a:spcAft>
                          <a:spcPts val="0"/>
                        </a:spcAft>
                      </a:pPr>
                      <a:r>
                        <a:rPr lang="el-GR" sz="2400" dirty="0">
                          <a:latin typeface="Calibri" pitchFamily="34" charset="0"/>
                          <a:ea typeface="Calibri"/>
                          <a:cs typeface="Calibri"/>
                        </a:rPr>
                        <a:t>«</a:t>
                      </a:r>
                      <a:r>
                        <a:rPr lang="el-GR" sz="2400" b="1" dirty="0">
                          <a:latin typeface="Calibri" pitchFamily="34" charset="0"/>
                          <a:ea typeface="Calibri"/>
                          <a:cs typeface="Calibri"/>
                        </a:rPr>
                        <a:t>Ανεξάρτητος χρήστης</a:t>
                      </a:r>
                      <a:r>
                        <a:rPr lang="el-GR" sz="2400" dirty="0">
                          <a:latin typeface="Calibri" pitchFamily="34" charset="0"/>
                          <a:ea typeface="Calibri"/>
                          <a:cs typeface="Calibri"/>
                        </a:rPr>
                        <a:t>» </a:t>
                      </a:r>
                    </a:p>
                    <a:p>
                      <a:pPr algn="l" fontAlgn="base" hangingPunct="0">
                        <a:lnSpc>
                          <a:spcPct val="115000"/>
                        </a:lnSpc>
                        <a:spcBef>
                          <a:spcPts val="600"/>
                        </a:spcBef>
                        <a:spcAft>
                          <a:spcPts val="0"/>
                        </a:spcAft>
                      </a:pPr>
                      <a:r>
                        <a:rPr lang="el-GR" sz="2400" dirty="0">
                          <a:latin typeface="Calibri" pitchFamily="34" charset="0"/>
                          <a:ea typeface="Calibri"/>
                          <a:cs typeface="Calibri"/>
                        </a:rPr>
                        <a:t>της γλώσσας </a:t>
                      </a:r>
                      <a:endParaRPr lang="el-GR" sz="2400" dirty="0">
                        <a:latin typeface="Calibri" pitchFamily="34" charset="0"/>
                        <a:ea typeface="Calibri"/>
                      </a:endParaRPr>
                    </a:p>
                  </a:txBody>
                  <a:tcPr marL="68580" marR="68580" marT="0" marB="0">
                    <a:lnL>
                      <a:noFill/>
                    </a:lnL>
                    <a:lnR>
                      <a:noFill/>
                    </a:lnR>
                    <a:lnT w="19050" cap="flat" cmpd="dbl" algn="ctr">
                      <a:solidFill>
                        <a:srgbClr val="A5A5A5"/>
                      </a:solidFill>
                      <a:prstDash val="solid"/>
                      <a:round/>
                      <a:headEnd type="none" w="med" len="med"/>
                      <a:tailEnd type="none" w="med" len="med"/>
                    </a:lnT>
                    <a:lnB w="19050" cap="flat" cmpd="dbl" algn="ctr">
                      <a:solidFill>
                        <a:srgbClr val="A5A5A5"/>
                      </a:solidFill>
                      <a:prstDash val="solid"/>
                      <a:round/>
                      <a:headEnd type="none" w="med" len="med"/>
                      <a:tailEnd type="none" w="med" len="med"/>
                    </a:lnB>
                    <a:solidFill>
                      <a:srgbClr val="FFF2CC"/>
                    </a:solidFill>
                  </a:tcPr>
                </a:tc>
                <a:tc>
                  <a:txBody>
                    <a:bodyPr/>
                    <a:lstStyle/>
                    <a:p>
                      <a:pPr algn="ctr" fontAlgn="base" hangingPunct="0">
                        <a:lnSpc>
                          <a:spcPct val="115000"/>
                        </a:lnSpc>
                        <a:spcAft>
                          <a:spcPts val="0"/>
                        </a:spcAft>
                      </a:pPr>
                      <a:r>
                        <a:rPr lang="el-GR" sz="2400" b="1" dirty="0">
                          <a:latin typeface="Calibri" pitchFamily="34" charset="0"/>
                          <a:ea typeface="Calibri"/>
                          <a:cs typeface="Calibri"/>
                        </a:rPr>
                        <a:t>Β1</a:t>
                      </a:r>
                      <a:endParaRPr lang="el-GR" sz="2400" dirty="0">
                        <a:latin typeface="Calibri" pitchFamily="34" charset="0"/>
                        <a:ea typeface="Calibri"/>
                      </a:endParaRPr>
                    </a:p>
                  </a:txBody>
                  <a:tcPr marL="68580" marR="68580" marT="0" marB="0">
                    <a:lnL>
                      <a:noFill/>
                    </a:lnL>
                    <a:lnR>
                      <a:noFill/>
                    </a:lnR>
                    <a:lnT w="19050" cap="flat" cmpd="dbl" algn="ctr">
                      <a:solidFill>
                        <a:srgbClr val="A5A5A5"/>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10002"/>
                  </a:ext>
                </a:extLst>
              </a:tr>
              <a:tr h="551603">
                <a:tc vMerge="1">
                  <a:txBody>
                    <a:bodyPr/>
                    <a:lstStyle/>
                    <a:p>
                      <a:endParaRPr lang="el-GR"/>
                    </a:p>
                  </a:txBody>
                  <a:tcPr/>
                </a:tc>
                <a:tc vMerge="1">
                  <a:txBody>
                    <a:bodyPr/>
                    <a:lstStyle/>
                    <a:p>
                      <a:endParaRPr lang="el-GR"/>
                    </a:p>
                  </a:txBody>
                  <a:tcPr/>
                </a:tc>
                <a:tc>
                  <a:txBody>
                    <a:bodyPr/>
                    <a:lstStyle/>
                    <a:p>
                      <a:pPr algn="ctr" fontAlgn="base" hangingPunct="0">
                        <a:lnSpc>
                          <a:spcPct val="115000"/>
                        </a:lnSpc>
                        <a:spcAft>
                          <a:spcPts val="0"/>
                        </a:spcAft>
                      </a:pPr>
                      <a:r>
                        <a:rPr lang="el-GR" sz="2400" b="1" dirty="0">
                          <a:latin typeface="Calibri" pitchFamily="34" charset="0"/>
                          <a:ea typeface="Calibri"/>
                          <a:cs typeface="Calibri"/>
                        </a:rPr>
                        <a:t>Β2</a:t>
                      </a:r>
                      <a:endParaRPr lang="el-GR" sz="2400" dirty="0">
                        <a:latin typeface="Calibri" pitchFamily="34" charset="0"/>
                        <a:ea typeface="Calibri"/>
                      </a:endParaRPr>
                    </a:p>
                  </a:txBody>
                  <a:tcPr marL="68580" marR="68580" marT="0" marB="0">
                    <a:lnL>
                      <a:noFill/>
                    </a:lnL>
                    <a:lnR>
                      <a:noFill/>
                    </a:lnR>
                    <a:lnT>
                      <a:noFill/>
                    </a:lnT>
                    <a:lnB w="19050" cap="flat" cmpd="dbl" algn="ctr">
                      <a:solidFill>
                        <a:srgbClr val="A5A5A5"/>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1070813">
                <a:tc>
                  <a:txBody>
                    <a:bodyPr/>
                    <a:lstStyle/>
                    <a:p>
                      <a:pPr algn="ctr" fontAlgn="base" hangingPunct="0">
                        <a:lnSpc>
                          <a:spcPct val="115000"/>
                        </a:lnSpc>
                        <a:spcBef>
                          <a:spcPts val="600"/>
                        </a:spcBef>
                        <a:spcAft>
                          <a:spcPts val="0"/>
                        </a:spcAft>
                      </a:pPr>
                      <a:r>
                        <a:rPr lang="el-GR" sz="2400" b="1" dirty="0">
                          <a:latin typeface="Calibri" pitchFamily="34" charset="0"/>
                          <a:ea typeface="Calibri"/>
                          <a:cs typeface="Calibri"/>
                        </a:rPr>
                        <a:t>Γ</a:t>
                      </a:r>
                      <a:endParaRPr lang="el-GR" sz="2400" dirty="0">
                        <a:latin typeface="Calibri" pitchFamily="34" charset="0"/>
                        <a:ea typeface="Calibri"/>
                      </a:endParaRPr>
                    </a:p>
                  </a:txBody>
                  <a:tcPr marL="68580" marR="68580" marT="0" marB="0">
                    <a:lnL>
                      <a:noFill/>
                    </a:lnL>
                    <a:lnR>
                      <a:noFill/>
                    </a:lnR>
                    <a:lnT w="19050" cap="flat" cmpd="dbl" algn="ctr">
                      <a:solidFill>
                        <a:srgbClr val="A5A5A5"/>
                      </a:solidFill>
                      <a:prstDash val="solid"/>
                      <a:round/>
                      <a:headEnd type="none" w="med" len="med"/>
                      <a:tailEnd type="none" w="med" len="med"/>
                    </a:lnT>
                    <a:lnB>
                      <a:noFill/>
                    </a:lnB>
                    <a:solidFill>
                      <a:srgbClr val="FBE4D5"/>
                    </a:solidFill>
                  </a:tcPr>
                </a:tc>
                <a:tc>
                  <a:txBody>
                    <a:bodyPr/>
                    <a:lstStyle/>
                    <a:p>
                      <a:pPr algn="l" fontAlgn="base" hangingPunct="0">
                        <a:lnSpc>
                          <a:spcPct val="115000"/>
                        </a:lnSpc>
                        <a:spcBef>
                          <a:spcPts val="600"/>
                        </a:spcBef>
                        <a:spcAft>
                          <a:spcPts val="0"/>
                        </a:spcAft>
                      </a:pPr>
                      <a:r>
                        <a:rPr lang="el-GR" sz="2400" dirty="0">
                          <a:latin typeface="Calibri" pitchFamily="34" charset="0"/>
                          <a:ea typeface="Calibri"/>
                          <a:cs typeface="Calibri"/>
                        </a:rPr>
                        <a:t>«</a:t>
                      </a:r>
                      <a:r>
                        <a:rPr lang="el-GR" sz="2400" b="1" dirty="0">
                          <a:latin typeface="Calibri" pitchFamily="34" charset="0"/>
                          <a:ea typeface="Calibri"/>
                          <a:cs typeface="Calibri"/>
                        </a:rPr>
                        <a:t>Απολύτως ικανός χρήστης</a:t>
                      </a:r>
                      <a:r>
                        <a:rPr lang="el-GR" sz="2400" dirty="0">
                          <a:latin typeface="Calibri" pitchFamily="34" charset="0"/>
                          <a:ea typeface="Calibri"/>
                          <a:cs typeface="Calibri"/>
                        </a:rPr>
                        <a:t>» της γλώσσας</a:t>
                      </a:r>
                      <a:endParaRPr lang="el-GR" sz="2400" dirty="0">
                        <a:latin typeface="Calibri" pitchFamily="34" charset="0"/>
                        <a:ea typeface="Calibri"/>
                      </a:endParaRPr>
                    </a:p>
                  </a:txBody>
                  <a:tcPr marL="68580" marR="68580" marT="0" marB="0">
                    <a:lnL>
                      <a:noFill/>
                    </a:lnL>
                    <a:lnR>
                      <a:noFill/>
                    </a:lnR>
                    <a:lnT w="19050" cap="flat" cmpd="dbl" algn="ctr">
                      <a:solidFill>
                        <a:srgbClr val="A5A5A5"/>
                      </a:solidFill>
                      <a:prstDash val="solid"/>
                      <a:round/>
                      <a:headEnd type="none" w="med" len="med"/>
                      <a:tailEnd type="none" w="med" len="med"/>
                    </a:lnT>
                    <a:lnB>
                      <a:noFill/>
                    </a:lnB>
                    <a:solidFill>
                      <a:srgbClr val="FBE4D5"/>
                    </a:solidFill>
                  </a:tcPr>
                </a:tc>
                <a:tc>
                  <a:txBody>
                    <a:bodyPr/>
                    <a:lstStyle/>
                    <a:p>
                      <a:pPr algn="ctr" fontAlgn="base" hangingPunct="0">
                        <a:lnSpc>
                          <a:spcPct val="115000"/>
                        </a:lnSpc>
                        <a:spcBef>
                          <a:spcPts val="600"/>
                        </a:spcBef>
                        <a:spcAft>
                          <a:spcPts val="0"/>
                        </a:spcAft>
                      </a:pPr>
                      <a:r>
                        <a:rPr lang="el-GR" sz="2400" b="1" dirty="0">
                          <a:latin typeface="Calibri" pitchFamily="34" charset="0"/>
                          <a:ea typeface="Calibri"/>
                          <a:cs typeface="Calibri"/>
                        </a:rPr>
                        <a:t>Γ1</a:t>
                      </a:r>
                    </a:p>
                    <a:p>
                      <a:pPr algn="ctr" fontAlgn="base" hangingPunct="0">
                        <a:lnSpc>
                          <a:spcPct val="115000"/>
                        </a:lnSpc>
                        <a:spcBef>
                          <a:spcPts val="600"/>
                        </a:spcBef>
                        <a:spcAft>
                          <a:spcPts val="0"/>
                        </a:spcAft>
                      </a:pPr>
                      <a:r>
                        <a:rPr lang="el-GR" sz="2400" b="1" dirty="0">
                          <a:latin typeface="Calibri" pitchFamily="34" charset="0"/>
                          <a:ea typeface="Calibri"/>
                        </a:rPr>
                        <a:t>Γ2</a:t>
                      </a:r>
                      <a:endParaRPr lang="el-GR" sz="2400" dirty="0">
                        <a:latin typeface="Calibri" pitchFamily="34" charset="0"/>
                        <a:ea typeface="Calibri"/>
                      </a:endParaRPr>
                    </a:p>
                  </a:txBody>
                  <a:tcPr marL="68580" marR="68580" marT="0" marB="0">
                    <a:lnL>
                      <a:noFill/>
                    </a:lnL>
                    <a:lnR>
                      <a:noFill/>
                    </a:lnR>
                    <a:lnT w="19050" cap="flat" cmpd="dbl" algn="ctr">
                      <a:solidFill>
                        <a:srgbClr val="A5A5A5"/>
                      </a:solidFill>
                      <a:prstDash val="solid"/>
                      <a:round/>
                      <a:headEnd type="none" w="med" len="med"/>
                      <a:tailEnd type="none" w="med" len="med"/>
                    </a:lnT>
                    <a:lnB>
                      <a:noFill/>
                    </a:lnB>
                    <a:solidFill>
                      <a:srgbClr val="FBE4D5"/>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libri" pitchFamily="34" charset="0"/>
              </a:rPr>
              <a:t>Χρόνοι επίτευξης επιπέδων</a:t>
            </a:r>
          </a:p>
        </p:txBody>
      </p:sp>
      <p:graphicFrame>
        <p:nvGraphicFramePr>
          <p:cNvPr id="4" name="Table 3"/>
          <p:cNvGraphicFramePr>
            <a:graphicFrameLocks noGrp="1"/>
          </p:cNvGraphicFramePr>
          <p:nvPr>
            <p:extLst>
              <p:ext uri="{D42A27DB-BD31-4B8C-83A1-F6EECF244321}">
                <p14:modId xmlns:p14="http://schemas.microsoft.com/office/powerpoint/2010/main" val="3169685201"/>
              </p:ext>
            </p:extLst>
          </p:nvPr>
        </p:nvGraphicFramePr>
        <p:xfrm>
          <a:off x="1187624" y="3284984"/>
          <a:ext cx="6984777" cy="1977197"/>
        </p:xfrm>
        <a:graphic>
          <a:graphicData uri="http://schemas.openxmlformats.org/drawingml/2006/table">
            <a:tbl>
              <a:tblPr/>
              <a:tblGrid>
                <a:gridCol w="1979697">
                  <a:extLst>
                    <a:ext uri="{9D8B030D-6E8A-4147-A177-3AD203B41FA5}">
                      <a16:colId xmlns:a16="http://schemas.microsoft.com/office/drawing/2014/main" val="20000"/>
                    </a:ext>
                  </a:extLst>
                </a:gridCol>
                <a:gridCol w="761422">
                  <a:extLst>
                    <a:ext uri="{9D8B030D-6E8A-4147-A177-3AD203B41FA5}">
                      <a16:colId xmlns:a16="http://schemas.microsoft.com/office/drawing/2014/main" val="20001"/>
                    </a:ext>
                  </a:extLst>
                </a:gridCol>
                <a:gridCol w="761422">
                  <a:extLst>
                    <a:ext uri="{9D8B030D-6E8A-4147-A177-3AD203B41FA5}">
                      <a16:colId xmlns:a16="http://schemas.microsoft.com/office/drawing/2014/main" val="20002"/>
                    </a:ext>
                  </a:extLst>
                </a:gridCol>
                <a:gridCol w="761422">
                  <a:extLst>
                    <a:ext uri="{9D8B030D-6E8A-4147-A177-3AD203B41FA5}">
                      <a16:colId xmlns:a16="http://schemas.microsoft.com/office/drawing/2014/main" val="20003"/>
                    </a:ext>
                  </a:extLst>
                </a:gridCol>
                <a:gridCol w="913707">
                  <a:extLst>
                    <a:ext uri="{9D8B030D-6E8A-4147-A177-3AD203B41FA5}">
                      <a16:colId xmlns:a16="http://schemas.microsoft.com/office/drawing/2014/main" val="20004"/>
                    </a:ext>
                  </a:extLst>
                </a:gridCol>
                <a:gridCol w="866414">
                  <a:extLst>
                    <a:ext uri="{9D8B030D-6E8A-4147-A177-3AD203B41FA5}">
                      <a16:colId xmlns:a16="http://schemas.microsoft.com/office/drawing/2014/main" val="20005"/>
                    </a:ext>
                  </a:extLst>
                </a:gridCol>
                <a:gridCol w="940693">
                  <a:extLst>
                    <a:ext uri="{9D8B030D-6E8A-4147-A177-3AD203B41FA5}">
                      <a16:colId xmlns:a16="http://schemas.microsoft.com/office/drawing/2014/main" val="20006"/>
                    </a:ext>
                  </a:extLst>
                </a:gridCol>
              </a:tblGrid>
              <a:tr h="1152128">
                <a:tc>
                  <a:txBody>
                    <a:bodyPr/>
                    <a:lstStyle/>
                    <a:p>
                      <a:pPr>
                        <a:lnSpc>
                          <a:spcPct val="115000"/>
                        </a:lnSpc>
                        <a:spcAft>
                          <a:spcPts val="0"/>
                        </a:spcAft>
                      </a:pPr>
                      <a:r>
                        <a:rPr lang="el-GR" sz="1800" dirty="0">
                          <a:solidFill>
                            <a:srgbClr val="000000"/>
                          </a:solidFill>
                          <a:latin typeface="Calibri" pitchFamily="34" charset="0"/>
                          <a:ea typeface="Calibri"/>
                          <a:cs typeface="Times New Roman"/>
                        </a:rPr>
                        <a:t>ΕΠΙΠΕΔΟ: </a:t>
                      </a:r>
                      <a:endParaRPr lang="el-GR" sz="1800" dirty="0">
                        <a:latin typeface="Calibri" pitchFamily="34" charset="0"/>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AEAAAA"/>
                    </a:solidFill>
                  </a:tcPr>
                </a:tc>
                <a:tc>
                  <a:txBody>
                    <a:bodyPr/>
                    <a:lstStyle/>
                    <a:p>
                      <a:pPr algn="ctr">
                        <a:lnSpc>
                          <a:spcPct val="115000"/>
                        </a:lnSpc>
                        <a:spcAft>
                          <a:spcPts val="0"/>
                        </a:spcAft>
                      </a:pPr>
                      <a:r>
                        <a:rPr lang="en-US" sz="1800" b="1" dirty="0">
                          <a:solidFill>
                            <a:srgbClr val="000000"/>
                          </a:solidFill>
                          <a:latin typeface="Calibri" pitchFamily="34" charset="0"/>
                          <a:ea typeface="Calibri"/>
                          <a:cs typeface="Times New Roman"/>
                        </a:rPr>
                        <a:t>A1</a:t>
                      </a:r>
                      <a:endParaRPr lang="el-GR" sz="1800" dirty="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a:noFill/>
                    </a:lnB>
                    <a:solidFill>
                      <a:srgbClr val="AEAAAA"/>
                    </a:solidFill>
                  </a:tcPr>
                </a:tc>
                <a:tc>
                  <a:txBody>
                    <a:bodyPr/>
                    <a:lstStyle/>
                    <a:p>
                      <a:pPr algn="ctr">
                        <a:lnSpc>
                          <a:spcPct val="115000"/>
                        </a:lnSpc>
                        <a:spcAft>
                          <a:spcPts val="0"/>
                        </a:spcAft>
                      </a:pPr>
                      <a:r>
                        <a:rPr lang="en-US" sz="1800" b="1" dirty="0">
                          <a:solidFill>
                            <a:srgbClr val="000000"/>
                          </a:solidFill>
                          <a:latin typeface="Calibri" pitchFamily="34" charset="0"/>
                          <a:ea typeface="Calibri"/>
                          <a:cs typeface="Times New Roman"/>
                        </a:rPr>
                        <a:t>A2</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a:noFill/>
                    </a:lnB>
                    <a:solidFill>
                      <a:srgbClr val="AEAAAA"/>
                    </a:solidFill>
                  </a:tcPr>
                </a:tc>
                <a:tc>
                  <a:txBody>
                    <a:bodyPr/>
                    <a:lstStyle/>
                    <a:p>
                      <a:pPr algn="ctr">
                        <a:lnSpc>
                          <a:spcPct val="115000"/>
                        </a:lnSpc>
                        <a:spcAft>
                          <a:spcPts val="0"/>
                        </a:spcAft>
                      </a:pPr>
                      <a:r>
                        <a:rPr lang="en-US" sz="1800" b="1" dirty="0">
                          <a:solidFill>
                            <a:srgbClr val="000000"/>
                          </a:solidFill>
                          <a:latin typeface="Calibri" pitchFamily="34" charset="0"/>
                          <a:ea typeface="Calibri"/>
                          <a:cs typeface="Times New Roman"/>
                        </a:rPr>
                        <a:t>B1</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a:noFill/>
                    </a:lnB>
                    <a:solidFill>
                      <a:srgbClr val="AEAAAA"/>
                    </a:solidFill>
                  </a:tcPr>
                </a:tc>
                <a:tc>
                  <a:txBody>
                    <a:bodyPr/>
                    <a:lstStyle/>
                    <a:p>
                      <a:pPr algn="ctr">
                        <a:lnSpc>
                          <a:spcPct val="115000"/>
                        </a:lnSpc>
                        <a:spcAft>
                          <a:spcPts val="0"/>
                        </a:spcAft>
                      </a:pPr>
                      <a:r>
                        <a:rPr lang="en-US" sz="1800" b="1" dirty="0">
                          <a:solidFill>
                            <a:srgbClr val="000000"/>
                          </a:solidFill>
                          <a:latin typeface="Calibri" pitchFamily="34" charset="0"/>
                          <a:ea typeface="Calibri"/>
                          <a:cs typeface="Times New Roman"/>
                        </a:rPr>
                        <a:t>B2</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a:noFill/>
                    </a:lnB>
                    <a:solidFill>
                      <a:srgbClr val="AEAAAA"/>
                    </a:solidFill>
                  </a:tcPr>
                </a:tc>
                <a:tc>
                  <a:txBody>
                    <a:bodyPr/>
                    <a:lstStyle/>
                    <a:p>
                      <a:pPr algn="ctr">
                        <a:lnSpc>
                          <a:spcPct val="115000"/>
                        </a:lnSpc>
                        <a:spcAft>
                          <a:spcPts val="0"/>
                        </a:spcAft>
                      </a:pPr>
                      <a:r>
                        <a:rPr lang="el-GR" sz="1800" b="1" dirty="0">
                          <a:solidFill>
                            <a:srgbClr val="000000"/>
                          </a:solidFill>
                          <a:latin typeface="Calibri" pitchFamily="34" charset="0"/>
                          <a:ea typeface="Calibri"/>
                          <a:cs typeface="Times New Roman"/>
                        </a:rPr>
                        <a:t>Γ</a:t>
                      </a:r>
                      <a:r>
                        <a:rPr lang="en-US" sz="1800" b="1" dirty="0">
                          <a:solidFill>
                            <a:srgbClr val="000000"/>
                          </a:solidFill>
                          <a:latin typeface="Calibri" pitchFamily="34" charset="0"/>
                          <a:ea typeface="Calibri"/>
                          <a:cs typeface="Times New Roman"/>
                        </a:rPr>
                        <a:t>1</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a:noFill/>
                    </a:lnB>
                    <a:solidFill>
                      <a:srgbClr val="AEAAAA"/>
                    </a:solidFill>
                  </a:tcPr>
                </a:tc>
                <a:tc>
                  <a:txBody>
                    <a:bodyPr/>
                    <a:lstStyle/>
                    <a:p>
                      <a:pPr algn="ctr">
                        <a:lnSpc>
                          <a:spcPct val="115000"/>
                        </a:lnSpc>
                        <a:spcAft>
                          <a:spcPts val="0"/>
                        </a:spcAft>
                      </a:pPr>
                      <a:r>
                        <a:rPr lang="el-GR" sz="1800" b="1" dirty="0">
                          <a:solidFill>
                            <a:srgbClr val="000000"/>
                          </a:solidFill>
                          <a:latin typeface="Calibri" pitchFamily="34" charset="0"/>
                          <a:ea typeface="Calibri"/>
                          <a:cs typeface="Times New Roman"/>
                        </a:rPr>
                        <a:t>Γ2</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a:noFill/>
                    </a:lnR>
                    <a:lnT>
                      <a:noFill/>
                    </a:lnT>
                    <a:lnB>
                      <a:noFill/>
                    </a:lnB>
                    <a:solidFill>
                      <a:srgbClr val="AEAAAA"/>
                    </a:solidFill>
                  </a:tcPr>
                </a:tc>
                <a:extLst>
                  <a:ext uri="{0D108BD9-81ED-4DB2-BD59-A6C34878D82A}">
                    <a16:rowId xmlns:a16="http://schemas.microsoft.com/office/drawing/2014/main" val="10000"/>
                  </a:ext>
                </a:extLst>
              </a:tr>
              <a:tr h="825069">
                <a:tc>
                  <a:txBody>
                    <a:bodyPr/>
                    <a:lstStyle/>
                    <a:p>
                      <a:pPr>
                        <a:lnSpc>
                          <a:spcPct val="115000"/>
                        </a:lnSpc>
                        <a:spcAft>
                          <a:spcPts val="0"/>
                        </a:spcAft>
                      </a:pPr>
                      <a:r>
                        <a:rPr lang="el-GR" sz="1400" dirty="0">
                          <a:solidFill>
                            <a:srgbClr val="000000"/>
                          </a:solidFill>
                          <a:latin typeface="Calibri" pitchFamily="34" charset="0"/>
                          <a:ea typeface="Calibri"/>
                          <a:cs typeface="Times New Roman"/>
                        </a:rPr>
                        <a:t>Σύνολο διδακτικών ωρών</a:t>
                      </a:r>
                      <a:endParaRPr lang="el-GR" sz="1400" dirty="0">
                        <a:latin typeface="Calibri" pitchFamily="34" charset="0"/>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9050" cap="flat" cmpd="dbl" algn="ctr">
                      <a:solidFill>
                        <a:srgbClr val="A5A5A5"/>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800" kern="100">
                          <a:solidFill>
                            <a:srgbClr val="000000"/>
                          </a:solidFill>
                          <a:latin typeface="Calibri" pitchFamily="34" charset="0"/>
                          <a:ea typeface="Calibri"/>
                          <a:cs typeface="Times New Roman"/>
                        </a:rPr>
                        <a:t>115</a:t>
                      </a:r>
                      <a:endParaRPr lang="el-GR" sz="180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w="19050" cap="flat" cmpd="dbl" algn="ctr">
                      <a:solidFill>
                        <a:srgbClr val="A5A5A5"/>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800" kern="100" dirty="0">
                          <a:solidFill>
                            <a:srgbClr val="000000"/>
                          </a:solidFill>
                          <a:latin typeface="Calibri" pitchFamily="34" charset="0"/>
                          <a:ea typeface="Calibri"/>
                          <a:cs typeface="Times New Roman"/>
                        </a:rPr>
                        <a:t>230</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w="19050" cap="flat" cmpd="dbl" algn="ctr">
                      <a:solidFill>
                        <a:srgbClr val="A5A5A5"/>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800" kern="100">
                          <a:solidFill>
                            <a:srgbClr val="000000"/>
                          </a:solidFill>
                          <a:latin typeface="Calibri" pitchFamily="34" charset="0"/>
                          <a:ea typeface="Calibri"/>
                          <a:cs typeface="Times New Roman"/>
                        </a:rPr>
                        <a:t>460</a:t>
                      </a:r>
                      <a:endParaRPr lang="el-GR" sz="180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w="19050" cap="flat" cmpd="dbl" algn="ctr">
                      <a:solidFill>
                        <a:srgbClr val="A5A5A5"/>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800" kern="100" dirty="0">
                          <a:solidFill>
                            <a:srgbClr val="000000"/>
                          </a:solidFill>
                          <a:latin typeface="Calibri" pitchFamily="34" charset="0"/>
                          <a:ea typeface="Calibri"/>
                          <a:cs typeface="Times New Roman"/>
                        </a:rPr>
                        <a:t>720</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w="19050" cap="flat" cmpd="dbl" algn="ctr">
                      <a:solidFill>
                        <a:srgbClr val="A5A5A5"/>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800" kern="100" dirty="0">
                          <a:solidFill>
                            <a:srgbClr val="000000"/>
                          </a:solidFill>
                          <a:latin typeface="Calibri" pitchFamily="34" charset="0"/>
                          <a:ea typeface="Calibri"/>
                          <a:cs typeface="Times New Roman"/>
                        </a:rPr>
                        <a:t>1.040</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w="19050" cap="flat" cmpd="dbl" algn="ctr">
                      <a:solidFill>
                        <a:srgbClr val="A5A5A5"/>
                      </a:solidFill>
                      <a:prstDash val="solid"/>
                      <a:round/>
                      <a:headEnd type="none" w="med" len="med"/>
                      <a:tailEnd type="none" w="med" len="med"/>
                    </a:lnR>
                    <a:lnT>
                      <a:noFill/>
                    </a:lnT>
                    <a:lnB w="19050" cap="flat" cmpd="dbl" algn="ctr">
                      <a:solidFill>
                        <a:srgbClr val="A5A5A5"/>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800" kern="100" dirty="0">
                          <a:solidFill>
                            <a:srgbClr val="000000"/>
                          </a:solidFill>
                          <a:latin typeface="Calibri" pitchFamily="34" charset="0"/>
                          <a:ea typeface="Calibri"/>
                          <a:cs typeface="Times New Roman"/>
                        </a:rPr>
                        <a:t>1.680</a:t>
                      </a:r>
                      <a:endParaRPr lang="el-GR" sz="1800" dirty="0">
                        <a:latin typeface="Calibri" pitchFamily="34" charset="0"/>
                        <a:ea typeface="Calibri"/>
                        <a:cs typeface="Times New Roman"/>
                      </a:endParaRPr>
                    </a:p>
                  </a:txBody>
                  <a:tcPr marL="68580" marR="68580" marT="0" marB="0" anchor="ctr">
                    <a:lnL w="19050" cap="flat" cmpd="dbl" algn="ctr">
                      <a:solidFill>
                        <a:srgbClr val="A5A5A5"/>
                      </a:solidFill>
                      <a:prstDash val="solid"/>
                      <a:round/>
                      <a:headEnd type="none" w="med" len="med"/>
                      <a:tailEnd type="none" w="med" len="med"/>
                    </a:lnL>
                    <a:lnR>
                      <a:noFill/>
                    </a:lnR>
                    <a:lnT>
                      <a:noFill/>
                    </a:lnT>
                    <a:lnB w="19050" cap="flat" cmpd="dbl" algn="ctr">
                      <a:solidFill>
                        <a:srgbClr val="A5A5A5"/>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6" name="Rectangle 5"/>
          <p:cNvSpPr/>
          <p:nvPr/>
        </p:nvSpPr>
        <p:spPr>
          <a:xfrm>
            <a:off x="1115616" y="1556792"/>
            <a:ext cx="7056784" cy="1477328"/>
          </a:xfrm>
          <a:prstGeom prst="rect">
            <a:avLst/>
          </a:prstGeom>
        </p:spPr>
        <p:txBody>
          <a:bodyPr wrap="square">
            <a:spAutoFit/>
          </a:bodyPr>
          <a:lstStyle/>
          <a:p>
            <a:pPr lvl="0" algn="just" fontAlgn="base">
              <a:spcBef>
                <a:spcPct val="0"/>
              </a:spcBef>
              <a:spcAft>
                <a:spcPct val="0"/>
              </a:spcAft>
            </a:pPr>
            <a:r>
              <a:rPr kumimoji="0" lang="el-GR" b="0" i="0" u="none" strike="noStrike" cap="none" normalizeH="0" baseline="0" dirty="0">
                <a:ln>
                  <a:noFill/>
                </a:ln>
                <a:solidFill>
                  <a:schemeClr val="tx1"/>
                </a:solidFill>
                <a:effectLst/>
                <a:latin typeface="Calibri" pitchFamily="34" charset="0"/>
                <a:ea typeface="Calibri" pitchFamily="34" charset="0"/>
                <a:cs typeface="Times New Roman" pitchFamily="18" charset="0"/>
              </a:rPr>
              <a:t>Σύμφωνα με μελέτη του Κέντρου Έρευνας RCeL του ΕΚΠΑ, </a:t>
            </a:r>
          </a:p>
          <a:p>
            <a:pPr lvl="0" algn="just" fontAlgn="base">
              <a:spcBef>
                <a:spcPct val="0"/>
              </a:spcBef>
              <a:spcAft>
                <a:spcPct val="0"/>
              </a:spcAft>
            </a:pPr>
            <a:r>
              <a:rPr kumimoji="0" lang="el-GR" b="0" i="0" u="none" strike="noStrike" cap="none" normalizeH="0" baseline="0" dirty="0">
                <a:ln>
                  <a:noFill/>
                </a:ln>
                <a:solidFill>
                  <a:schemeClr val="tx1"/>
                </a:solidFill>
                <a:effectLst/>
                <a:latin typeface="Calibri" pitchFamily="34" charset="0"/>
                <a:ea typeface="Calibri" pitchFamily="34" charset="0"/>
                <a:cs typeface="Times New Roman" pitchFamily="18" charset="0"/>
              </a:rPr>
              <a:t>που στηρίζεται σε μελέτη του ΣτΕ, ο Μέσος Όρος (Μ.Ο.) ωρών καθοδηγούμενης μελέτης που απαιτούνται, για να φτάσει ο μαθητής του δημόσιου ελληνικού σχολείου σε ένα από τα έξι επίπεδα γλωσσομάθειας σε μια ξένη γλώσσα, είναι:</a:t>
            </a:r>
            <a:endParaRPr kumimoji="0" lang="el-GR"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latin typeface="Calibri" pitchFamily="34" charset="0"/>
              </a:rPr>
              <a:t>Τα αναμενόμενα επίπεδα γλωσσομάθειας βάσει των προβλεπόμενων ωρών διδασκαλίας</a:t>
            </a:r>
          </a:p>
        </p:txBody>
      </p:sp>
      <p:graphicFrame>
        <p:nvGraphicFramePr>
          <p:cNvPr id="5" name="Table 4"/>
          <p:cNvGraphicFramePr>
            <a:graphicFrameLocks noGrp="1"/>
          </p:cNvGraphicFramePr>
          <p:nvPr/>
        </p:nvGraphicFramePr>
        <p:xfrm>
          <a:off x="899593" y="1628800"/>
          <a:ext cx="7632847" cy="3960440"/>
        </p:xfrm>
        <a:graphic>
          <a:graphicData uri="http://schemas.openxmlformats.org/drawingml/2006/table">
            <a:tbl>
              <a:tblPr/>
              <a:tblGrid>
                <a:gridCol w="925686">
                  <a:extLst>
                    <a:ext uri="{9D8B030D-6E8A-4147-A177-3AD203B41FA5}">
                      <a16:colId xmlns:a16="http://schemas.microsoft.com/office/drawing/2014/main" val="20000"/>
                    </a:ext>
                  </a:extLst>
                </a:gridCol>
                <a:gridCol w="2528042">
                  <a:extLst>
                    <a:ext uri="{9D8B030D-6E8A-4147-A177-3AD203B41FA5}">
                      <a16:colId xmlns:a16="http://schemas.microsoft.com/office/drawing/2014/main" val="20001"/>
                    </a:ext>
                  </a:extLst>
                </a:gridCol>
                <a:gridCol w="895010">
                  <a:extLst>
                    <a:ext uri="{9D8B030D-6E8A-4147-A177-3AD203B41FA5}">
                      <a16:colId xmlns:a16="http://schemas.microsoft.com/office/drawing/2014/main" val="20002"/>
                    </a:ext>
                  </a:extLst>
                </a:gridCol>
                <a:gridCol w="3284109">
                  <a:extLst>
                    <a:ext uri="{9D8B030D-6E8A-4147-A177-3AD203B41FA5}">
                      <a16:colId xmlns:a16="http://schemas.microsoft.com/office/drawing/2014/main" val="20003"/>
                    </a:ext>
                  </a:extLst>
                </a:gridCol>
              </a:tblGrid>
              <a:tr h="396044">
                <a:tc gridSpan="2">
                  <a:txBody>
                    <a:bodyPr/>
                    <a:lstStyle/>
                    <a:p>
                      <a:pPr algn="ctr">
                        <a:lnSpc>
                          <a:spcPct val="115000"/>
                        </a:lnSpc>
                        <a:spcAft>
                          <a:spcPts val="0"/>
                        </a:spcAft>
                      </a:pPr>
                      <a:r>
                        <a:rPr lang="el-GR" sz="2000" b="1" dirty="0">
                          <a:solidFill>
                            <a:srgbClr val="FFFFFF"/>
                          </a:solidFill>
                          <a:latin typeface="Calibri"/>
                          <a:ea typeface="Calibri"/>
                          <a:cs typeface="Times New Roman"/>
                        </a:rPr>
                        <a:t>Α΄ ξένη γλώσσα</a:t>
                      </a:r>
                      <a:endParaRPr lang="el-G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hMerge="1">
                  <a:txBody>
                    <a:bodyPr/>
                    <a:lstStyle/>
                    <a:p>
                      <a:endParaRPr lang="el-GR"/>
                    </a:p>
                  </a:txBody>
                  <a:tcPr/>
                </a:tc>
                <a:tc gridSpan="2">
                  <a:txBody>
                    <a:bodyPr/>
                    <a:lstStyle/>
                    <a:p>
                      <a:pPr algn="ctr">
                        <a:lnSpc>
                          <a:spcPct val="115000"/>
                        </a:lnSpc>
                        <a:spcAft>
                          <a:spcPts val="0"/>
                        </a:spcAft>
                      </a:pPr>
                      <a:r>
                        <a:rPr lang="el-GR" sz="2000" b="1" dirty="0">
                          <a:solidFill>
                            <a:srgbClr val="FFFFFF"/>
                          </a:solidFill>
                          <a:latin typeface="Calibri"/>
                          <a:ea typeface="Calibri"/>
                          <a:cs typeface="Times New Roman"/>
                        </a:rPr>
                        <a:t>Β΄ ξένη γλώσσα</a:t>
                      </a:r>
                      <a:endParaRPr lang="el-G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hMerge="1">
                  <a:txBody>
                    <a:bodyPr/>
                    <a:lstStyle/>
                    <a:p>
                      <a:endParaRPr lang="el-GR"/>
                    </a:p>
                  </a:txBody>
                  <a:tcPr/>
                </a:tc>
                <a:extLst>
                  <a:ext uri="{0D108BD9-81ED-4DB2-BD59-A6C34878D82A}">
                    <a16:rowId xmlns:a16="http://schemas.microsoft.com/office/drawing/2014/main" val="10000"/>
                  </a:ext>
                </a:extLst>
              </a:tr>
              <a:tr h="396044">
                <a:tc gridSpan="2">
                  <a:txBody>
                    <a:bodyPr/>
                    <a:lstStyle/>
                    <a:p>
                      <a:pPr algn="ctr">
                        <a:lnSpc>
                          <a:spcPct val="115000"/>
                        </a:lnSpc>
                        <a:spcAft>
                          <a:spcPts val="0"/>
                        </a:spcAft>
                      </a:pPr>
                      <a:r>
                        <a:rPr lang="el-GR" sz="1800" b="1">
                          <a:latin typeface="Calibri"/>
                          <a:ea typeface="Calibri"/>
                          <a:cs typeface="Times New Roman"/>
                        </a:rPr>
                        <a:t>Δημοτικό</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tc gridSpan="2">
                  <a:txBody>
                    <a:bodyPr/>
                    <a:lstStyle/>
                    <a:p>
                      <a:pPr algn="ctr">
                        <a:lnSpc>
                          <a:spcPct val="115000"/>
                        </a:lnSpc>
                        <a:spcAft>
                          <a:spcPts val="0"/>
                        </a:spcAft>
                      </a:pPr>
                      <a:r>
                        <a:rPr lang="el-GR" sz="1800" b="1" dirty="0">
                          <a:latin typeface="Calibri"/>
                          <a:ea typeface="Calibri"/>
                          <a:cs typeface="Times New Roman"/>
                        </a:rPr>
                        <a:t>Δημοτικό</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extLst>
                  <a:ext uri="{0D108BD9-81ED-4DB2-BD59-A6C34878D82A}">
                    <a16:rowId xmlns:a16="http://schemas.microsoft.com/office/drawing/2014/main" val="10001"/>
                  </a:ext>
                </a:extLst>
              </a:tr>
              <a:tr h="396044">
                <a:tc>
                  <a:txBody>
                    <a:bodyPr/>
                    <a:lstStyle/>
                    <a:p>
                      <a:pPr>
                        <a:lnSpc>
                          <a:spcPct val="115000"/>
                        </a:lnSpc>
                        <a:spcAft>
                          <a:spcPts val="0"/>
                        </a:spcAft>
                      </a:pPr>
                      <a:r>
                        <a:rPr lang="el-GR" sz="1800" dirty="0">
                          <a:latin typeface="Calibri"/>
                          <a:ea typeface="Calibri"/>
                          <a:cs typeface="Times New Roman"/>
                        </a:rPr>
                        <a:t>Γ΄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latin typeface="Calibri"/>
                          <a:ea typeface="Calibri"/>
                          <a:cs typeface="Times New Roman"/>
                        </a:rPr>
                        <a:t>A1-</a:t>
                      </a:r>
                      <a:endParaRPr lang="el-G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nSpc>
                          <a:spcPct val="115000"/>
                        </a:lnSpc>
                        <a:spcAft>
                          <a:spcPts val="0"/>
                        </a:spcAft>
                      </a:pPr>
                      <a:endParaRPr lang="el-G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l-GR"/>
                    </a:p>
                  </a:txBody>
                  <a:tcPr/>
                </a:tc>
                <a:extLst>
                  <a:ext uri="{0D108BD9-81ED-4DB2-BD59-A6C34878D82A}">
                    <a16:rowId xmlns:a16="http://schemas.microsoft.com/office/drawing/2014/main" val="10002"/>
                  </a:ext>
                </a:extLst>
              </a:tr>
              <a:tr h="396044">
                <a:tc>
                  <a:txBody>
                    <a:bodyPr/>
                    <a:lstStyle/>
                    <a:p>
                      <a:pPr>
                        <a:lnSpc>
                          <a:spcPct val="115000"/>
                        </a:lnSpc>
                        <a:spcAft>
                          <a:spcPts val="0"/>
                        </a:spcAft>
                      </a:pPr>
                      <a:r>
                        <a:rPr lang="el-GR" sz="1800" dirty="0">
                          <a:latin typeface="Calibri"/>
                          <a:ea typeface="Calibri"/>
                          <a:cs typeface="Times New Roman"/>
                        </a:rPr>
                        <a:t>Δ΄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latin typeface="Calibri"/>
                          <a:ea typeface="Calibri"/>
                          <a:cs typeface="Times New Roman"/>
                        </a:rPr>
                        <a:t>A1</a:t>
                      </a:r>
                      <a:endParaRPr lang="el-G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l-GR"/>
                    </a:p>
                  </a:txBody>
                  <a:tcPr/>
                </a:tc>
                <a:tc hMerge="1" vMerge="1">
                  <a:txBody>
                    <a:bodyPr/>
                    <a:lstStyle/>
                    <a:p>
                      <a:endParaRPr lang="el-GR"/>
                    </a:p>
                  </a:txBody>
                  <a:tcPr/>
                </a:tc>
                <a:extLst>
                  <a:ext uri="{0D108BD9-81ED-4DB2-BD59-A6C34878D82A}">
                    <a16:rowId xmlns:a16="http://schemas.microsoft.com/office/drawing/2014/main" val="10003"/>
                  </a:ext>
                </a:extLst>
              </a:tr>
              <a:tr h="396044">
                <a:tc>
                  <a:txBody>
                    <a:bodyPr/>
                    <a:lstStyle/>
                    <a:p>
                      <a:pPr>
                        <a:lnSpc>
                          <a:spcPct val="115000"/>
                        </a:lnSpc>
                        <a:spcAft>
                          <a:spcPts val="0"/>
                        </a:spcAft>
                      </a:pPr>
                      <a:r>
                        <a:rPr lang="el-GR" sz="1800" dirty="0">
                          <a:latin typeface="Calibri"/>
                          <a:ea typeface="Calibri"/>
                          <a:cs typeface="Times New Roman"/>
                        </a:rPr>
                        <a:t>Ε΄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dirty="0">
                          <a:latin typeface="Calibri"/>
                          <a:ea typeface="Calibri"/>
                          <a:cs typeface="Times New Roman"/>
                        </a:rPr>
                        <a:t>A1+</a:t>
                      </a:r>
                      <a:endParaRPr lang="el-G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Calibri"/>
                          <a:ea typeface="Calibri"/>
                          <a:cs typeface="Times New Roman"/>
                        </a:rPr>
                        <a:t>Ε΄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latin typeface="Calibri"/>
                          <a:ea typeface="Calibri"/>
                          <a:cs typeface="Times New Roman"/>
                        </a:rPr>
                        <a:t>A1-</a:t>
                      </a:r>
                      <a:endParaRPr lang="el-G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6044">
                <a:tc>
                  <a:txBody>
                    <a:bodyPr/>
                    <a:lstStyle/>
                    <a:p>
                      <a:pPr>
                        <a:lnSpc>
                          <a:spcPct val="115000"/>
                        </a:lnSpc>
                        <a:spcAft>
                          <a:spcPts val="0"/>
                        </a:spcAft>
                      </a:pPr>
                      <a:r>
                        <a:rPr lang="el-GR" sz="1800" dirty="0">
                          <a:latin typeface="Calibri"/>
                          <a:ea typeface="Calibri"/>
                          <a:cs typeface="Times New Roman"/>
                        </a:rPr>
                        <a:t>Στ΄ τάξη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dirty="0">
                          <a:latin typeface="Calibri"/>
                          <a:ea typeface="Calibri"/>
                          <a:cs typeface="Times New Roman"/>
                        </a:rPr>
                        <a:t>A2-</a:t>
                      </a:r>
                      <a:endParaRPr lang="el-G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Calibri"/>
                          <a:ea typeface="Calibri"/>
                          <a:cs typeface="Times New Roman"/>
                        </a:rPr>
                        <a:t>Στ΄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latin typeface="Calibri"/>
                          <a:ea typeface="Calibri"/>
                          <a:cs typeface="Times New Roman"/>
                        </a:rPr>
                        <a:t>A1-</a:t>
                      </a:r>
                      <a:endParaRPr lang="el-G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6044">
                <a:tc gridSpan="2">
                  <a:txBody>
                    <a:bodyPr/>
                    <a:lstStyle/>
                    <a:p>
                      <a:pPr algn="ctr">
                        <a:lnSpc>
                          <a:spcPct val="115000"/>
                        </a:lnSpc>
                        <a:spcAft>
                          <a:spcPts val="0"/>
                        </a:spcAft>
                      </a:pPr>
                      <a:r>
                        <a:rPr lang="el-GR" sz="1800" b="1" dirty="0">
                          <a:latin typeface="Calibri"/>
                          <a:ea typeface="Calibri"/>
                          <a:cs typeface="Times New Roman"/>
                        </a:rPr>
                        <a:t>Γυμνάσιο</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tc gridSpan="2">
                  <a:txBody>
                    <a:bodyPr/>
                    <a:lstStyle/>
                    <a:p>
                      <a:pPr algn="ctr">
                        <a:lnSpc>
                          <a:spcPct val="115000"/>
                        </a:lnSpc>
                        <a:spcAft>
                          <a:spcPts val="0"/>
                        </a:spcAft>
                      </a:pPr>
                      <a:r>
                        <a:rPr lang="el-GR" sz="1800" b="1" dirty="0">
                          <a:latin typeface="Calibri"/>
                          <a:ea typeface="Calibri"/>
                          <a:cs typeface="Times New Roman"/>
                        </a:rPr>
                        <a:t>Γυμνάσιο</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extLst>
                  <a:ext uri="{0D108BD9-81ED-4DB2-BD59-A6C34878D82A}">
                    <a16:rowId xmlns:a16="http://schemas.microsoft.com/office/drawing/2014/main" val="10006"/>
                  </a:ext>
                </a:extLst>
              </a:tr>
              <a:tr h="396044">
                <a:tc>
                  <a:txBody>
                    <a:bodyPr/>
                    <a:lstStyle/>
                    <a:p>
                      <a:pPr>
                        <a:lnSpc>
                          <a:spcPct val="115000"/>
                        </a:lnSpc>
                        <a:spcAft>
                          <a:spcPts val="0"/>
                        </a:spcAft>
                      </a:pPr>
                      <a:r>
                        <a:rPr lang="el-GR" sz="1800" dirty="0">
                          <a:latin typeface="Calibri"/>
                          <a:ea typeface="Calibri"/>
                          <a:cs typeface="Times New Roman"/>
                        </a:rPr>
                        <a:t>Α’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latin typeface="Calibri"/>
                          <a:ea typeface="Calibri"/>
                          <a:cs typeface="Times New Roman"/>
                        </a:rPr>
                        <a:t>Επίπεδο Α2-/B1-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Calibri"/>
                          <a:ea typeface="Calibri"/>
                          <a:cs typeface="Times New Roman"/>
                        </a:rPr>
                        <a:t>Α’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latin typeface="Calibri"/>
                          <a:ea typeface="Calibri"/>
                          <a:cs typeface="Times New Roman"/>
                        </a:rPr>
                        <a:t>Επίπεδο Α1</a:t>
                      </a:r>
                      <a:r>
                        <a:rPr lang="en-US" sz="2000">
                          <a:latin typeface="Calibri"/>
                          <a:ea typeface="Calibri"/>
                          <a:cs typeface="Times New Roman"/>
                        </a:rPr>
                        <a:t>-/A1</a:t>
                      </a:r>
                      <a:endParaRPr lang="el-G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6044">
                <a:tc>
                  <a:txBody>
                    <a:bodyPr/>
                    <a:lstStyle/>
                    <a:p>
                      <a:pPr>
                        <a:lnSpc>
                          <a:spcPct val="115000"/>
                        </a:lnSpc>
                        <a:spcAft>
                          <a:spcPts val="0"/>
                        </a:spcAft>
                      </a:pPr>
                      <a:r>
                        <a:rPr lang="el-GR" sz="1800" dirty="0">
                          <a:latin typeface="Calibri"/>
                          <a:ea typeface="Calibri"/>
                          <a:cs typeface="Times New Roman"/>
                        </a:rPr>
                        <a:t>Β’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latin typeface="Calibri"/>
                          <a:ea typeface="Calibri"/>
                          <a:cs typeface="Times New Roman"/>
                        </a:rPr>
                        <a:t>Επίπεδο Β1-/Β1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Calibri"/>
                          <a:ea typeface="Calibri"/>
                          <a:cs typeface="Times New Roman"/>
                        </a:rPr>
                        <a:t>Β’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latin typeface="Calibri"/>
                          <a:ea typeface="Calibri"/>
                          <a:cs typeface="Times New Roman"/>
                        </a:rPr>
                        <a:t>Επίπεδο Α1-/A1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6044">
                <a:tc>
                  <a:txBody>
                    <a:bodyPr/>
                    <a:lstStyle/>
                    <a:p>
                      <a:pPr>
                        <a:lnSpc>
                          <a:spcPct val="115000"/>
                        </a:lnSpc>
                        <a:spcAft>
                          <a:spcPts val="0"/>
                        </a:spcAft>
                      </a:pPr>
                      <a:r>
                        <a:rPr lang="el-GR" sz="1800" dirty="0">
                          <a:latin typeface="Calibri"/>
                          <a:ea typeface="Calibri"/>
                          <a:cs typeface="Times New Roman"/>
                        </a:rPr>
                        <a:t>Γ’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latin typeface="Calibri"/>
                          <a:ea typeface="Calibri"/>
                          <a:cs typeface="Times New Roman"/>
                        </a:rPr>
                        <a:t>Επίπεδο Β1+/Β2-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Calibri"/>
                          <a:ea typeface="Calibri"/>
                          <a:cs typeface="Times New Roman"/>
                        </a:rPr>
                        <a:t>Γ’ τάξη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dirty="0">
                          <a:latin typeface="Calibri"/>
                          <a:ea typeface="Calibri"/>
                          <a:cs typeface="Times New Roman"/>
                        </a:rPr>
                        <a:t>Επίπεδο </a:t>
                      </a:r>
                      <a:r>
                        <a:rPr lang="en-US" sz="2000" dirty="0">
                          <a:latin typeface="Calibri"/>
                          <a:ea typeface="Calibri"/>
                          <a:cs typeface="Times New Roman"/>
                        </a:rPr>
                        <a:t>A1/</a:t>
                      </a:r>
                      <a:r>
                        <a:rPr lang="el-GR" sz="2000" dirty="0">
                          <a:latin typeface="Calibri"/>
                          <a:ea typeface="Calibri"/>
                          <a:cs typeface="Times New Roman"/>
                        </a:rPr>
                        <a:t>Α1+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latin typeface="Calibri" pitchFamily="34" charset="0"/>
              </a:rPr>
              <a:t>Η φύση του ΕΠΣ-ΞΓ</a:t>
            </a:r>
          </a:p>
        </p:txBody>
      </p:sp>
      <p:sp>
        <p:nvSpPr>
          <p:cNvPr id="3" name="Content Placeholder 2"/>
          <p:cNvSpPr>
            <a:spLocks noGrp="1"/>
          </p:cNvSpPr>
          <p:nvPr>
            <p:ph sz="quarter" idx="1"/>
          </p:nvPr>
        </p:nvSpPr>
        <p:spPr>
          <a:xfrm>
            <a:off x="251520" y="1527048"/>
            <a:ext cx="8554152" cy="4572000"/>
          </a:xfrm>
        </p:spPr>
        <p:txBody>
          <a:bodyPr>
            <a:normAutofit/>
          </a:bodyPr>
          <a:lstStyle/>
          <a:p>
            <a:pPr algn="just">
              <a:spcAft>
                <a:spcPts val="600"/>
              </a:spcAft>
              <a:buClr>
                <a:srgbClr val="C00000"/>
              </a:buClr>
            </a:pPr>
            <a:r>
              <a:rPr lang="el-GR" sz="2400" dirty="0">
                <a:latin typeface="Calibri" pitchFamily="34" charset="0"/>
              </a:rPr>
              <a:t>Το ΕΠΣ-ΞΓ προδιαγράφει </a:t>
            </a:r>
            <a:r>
              <a:rPr lang="el-GR" sz="2400" dirty="0">
                <a:solidFill>
                  <a:srgbClr val="C00000"/>
                </a:solidFill>
                <a:latin typeface="Calibri" pitchFamily="34" charset="0"/>
              </a:rPr>
              <a:t>ΤΙ αναμένεται να μπορεί να κάνει ο μαθητής</a:t>
            </a:r>
            <a:r>
              <a:rPr lang="el-GR" sz="2400" dirty="0">
                <a:latin typeface="Calibri" pitchFamily="34" charset="0"/>
              </a:rPr>
              <a:t> και περιγράφει με λεπτομέρεια </a:t>
            </a:r>
            <a:r>
              <a:rPr lang="el-GR" sz="2400" dirty="0">
                <a:solidFill>
                  <a:srgbClr val="C00000"/>
                </a:solidFill>
                <a:latin typeface="Calibri" pitchFamily="34" charset="0"/>
              </a:rPr>
              <a:t>ΠΟΙΑ ‘γνώση’ </a:t>
            </a:r>
            <a:r>
              <a:rPr lang="el-GR" sz="2400" dirty="0">
                <a:latin typeface="Calibri" pitchFamily="34" charset="0"/>
              </a:rPr>
              <a:t>πρέπει να κατακτήσει ο μαθητής  κατά στάδια εκπαίδευσης, αλλά όχι ΠΩΣ (με ποιές μεθόδους/τεχνικές) θα την κατακτήσει.</a:t>
            </a:r>
          </a:p>
          <a:p>
            <a:pPr algn="just">
              <a:buClr>
                <a:srgbClr val="C00000"/>
              </a:buClr>
            </a:pPr>
            <a:r>
              <a:rPr lang="el-GR" sz="2400" dirty="0">
                <a:latin typeface="Calibri" pitchFamily="34" charset="0"/>
              </a:rPr>
              <a:t>Στη περίπτωση του ΕΠΣ-ΞΓ τα προσδωκόμενα αποτελέσματα μάθησης εκφράζονται μέσα απο σαφείς </a:t>
            </a:r>
            <a:r>
              <a:rPr lang="el-GR" sz="2400" dirty="0">
                <a:solidFill>
                  <a:srgbClr val="C00000"/>
                </a:solidFill>
                <a:latin typeface="Calibri" pitchFamily="34" charset="0"/>
              </a:rPr>
              <a:t>περιγραφικούς δείκτες γλωσσομάθειας</a:t>
            </a:r>
            <a:r>
              <a:rPr lang="el-GR" sz="2400" b="1" dirty="0">
                <a:latin typeface="Calibri" pitchFamily="34" charset="0"/>
              </a:rPr>
              <a:t> </a:t>
            </a:r>
            <a:r>
              <a:rPr lang="el-GR" sz="2400" dirty="0">
                <a:latin typeface="Calibri" pitchFamily="34" charset="0"/>
              </a:rPr>
              <a:t>κατανεμημένους σε επίπεδα που ορίζουν το </a:t>
            </a:r>
            <a:r>
              <a:rPr lang="el-GR" sz="2400" b="1" dirty="0">
                <a:latin typeface="Calibri" pitchFamily="34" charset="0"/>
              </a:rPr>
              <a:t>τι </a:t>
            </a:r>
            <a:r>
              <a:rPr lang="el-GR" sz="2400" dirty="0">
                <a:latin typeface="Calibri" pitchFamily="34" charset="0"/>
              </a:rPr>
              <a:t>πρέπει να μπορεί να κάνει ο μαθητής </a:t>
            </a:r>
          </a:p>
          <a:p>
            <a:pPr algn="just">
              <a:spcBef>
                <a:spcPts val="0"/>
              </a:spcBef>
              <a:buClr>
                <a:srgbClr val="C00000"/>
              </a:buClr>
              <a:buNone/>
            </a:pPr>
            <a:r>
              <a:rPr lang="el-GR" sz="2400" dirty="0">
                <a:latin typeface="Calibri" pitchFamily="34" charset="0"/>
              </a:rPr>
              <a:t> - στην κατανόηση και παραγωγή γραπτού και προφορικού λόγου και </a:t>
            </a:r>
          </a:p>
          <a:p>
            <a:pPr algn="just">
              <a:spcBef>
                <a:spcPts val="0"/>
              </a:spcBef>
              <a:buClr>
                <a:srgbClr val="C00000"/>
              </a:buClr>
              <a:buNone/>
            </a:pPr>
            <a:r>
              <a:rPr lang="el-GR" sz="2400" dirty="0">
                <a:latin typeface="Calibri" pitchFamily="34" charset="0"/>
              </a:rPr>
              <a:t> - στη διαμεσολάβηση ανά επίπεδο γλωσσομάθειας.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latin typeface="Calibri" pitchFamily="34" charset="0"/>
              </a:rPr>
              <a:t>ΕΠΣ-ΞΓ και οι περιγραφητές</a:t>
            </a:r>
          </a:p>
        </p:txBody>
      </p:sp>
      <p:sp>
        <p:nvSpPr>
          <p:cNvPr id="3" name="Content Placeholder 2"/>
          <p:cNvSpPr>
            <a:spLocks noGrp="1"/>
          </p:cNvSpPr>
          <p:nvPr>
            <p:ph sz="quarter" idx="1"/>
          </p:nvPr>
        </p:nvSpPr>
        <p:spPr/>
        <p:txBody>
          <a:bodyPr>
            <a:normAutofit fontScale="92500" lnSpcReduction="20000"/>
          </a:bodyPr>
          <a:lstStyle/>
          <a:p>
            <a:pPr algn="just">
              <a:buClr>
                <a:srgbClr val="C00000"/>
              </a:buClr>
            </a:pPr>
            <a:r>
              <a:rPr lang="el-GR" dirty="0">
                <a:latin typeface="Calibri" pitchFamily="34" charset="0"/>
              </a:rPr>
              <a:t>Οι περιγραφητές επικοινωνιακής επάρκειας του ΕΠΣ-ΞΓ προέκυψαν από ερευνητικά δεδομένα που στηρίζονται στη χρήση των ξένων γλωσσών από Έλληνες μαθητές της ξένης γλώσσας. </a:t>
            </a:r>
          </a:p>
          <a:p>
            <a:pPr algn="just">
              <a:buClr>
                <a:srgbClr val="C00000"/>
              </a:buClr>
            </a:pPr>
            <a:r>
              <a:rPr lang="el-GR" dirty="0">
                <a:latin typeface="Calibri" pitchFamily="34" charset="0"/>
              </a:rPr>
              <a:t>Στη συνέχεια συστοιχίστηκαν με τους δείκτες του </a:t>
            </a:r>
            <a:r>
              <a:rPr lang="el-GR" i="1" dirty="0">
                <a:latin typeface="Calibri" pitchFamily="34" charset="0"/>
              </a:rPr>
              <a:t>Κοινού Ευρωπαϊκού Πλαισίου Αναφοράς για τις Γλώσσες</a:t>
            </a:r>
            <a:r>
              <a:rPr lang="el-GR" dirty="0">
                <a:latin typeface="Calibri" pitchFamily="34" charset="0"/>
              </a:rPr>
              <a:t> (ΣτΕ, 2001).</a:t>
            </a:r>
          </a:p>
          <a:p>
            <a:pPr algn="just">
              <a:buClr>
                <a:srgbClr val="C00000"/>
              </a:buClr>
            </a:pPr>
            <a:r>
              <a:rPr lang="el-GR" dirty="0">
                <a:latin typeface="Calibri" pitchFamily="34" charset="0"/>
              </a:rPr>
              <a:t>Οι περιγραφητές του ΕΠΣ-ΞΓ υποστηρίζονται, συγκεκριμένα, από δεδομένα γλωσσικής χρήσης που έχουν παραχθεί από υποψηφίους στις εξετάσεις για το Κρατικό Πιστοποιητικό Γλωσσομάθειας (ΚΠΓ), με το οποίο το ΕΠΣ-ΞΓ συνάδει.</a:t>
            </a:r>
          </a:p>
          <a:p>
            <a:pPr algn="just">
              <a:spcBef>
                <a:spcPts val="0"/>
              </a:spcBef>
              <a:buClr>
                <a:srgbClr val="C00000"/>
              </a:buClr>
              <a:buNone/>
            </a:pPr>
            <a:r>
              <a:rPr lang="el-GR" dirty="0">
                <a:latin typeface="Calibri" pitchFamily="34" charset="0"/>
              </a:rPr>
              <a:t>	Οι δείκτες επικοινωνιακής επάρκειας του ΕΠΣ-ΞΓ σε κάθε επίπεδο είναι σε </a:t>
            </a:r>
            <a:r>
              <a:rPr lang="el-GR" dirty="0">
                <a:solidFill>
                  <a:srgbClr val="C00000"/>
                </a:solidFill>
                <a:latin typeface="Calibri" pitchFamily="34" charset="0"/>
              </a:rPr>
              <a:t>απόλυτο συσχετισμό </a:t>
            </a:r>
            <a:r>
              <a:rPr lang="el-GR" dirty="0">
                <a:latin typeface="Calibri" pitchFamily="34" charset="0"/>
              </a:rPr>
              <a:t>με τις ενότητες του ΚΠΓ.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1933</TotalTime>
  <Words>1725</Words>
  <Application>Microsoft Office PowerPoint</Application>
  <PresentationFormat>On-screen Show (4:3)</PresentationFormat>
  <Paragraphs>197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Georgia</vt:lpstr>
      <vt:lpstr>Times New Roman</vt:lpstr>
      <vt:lpstr>Wingdings</vt:lpstr>
      <vt:lpstr>Wingdings 2</vt:lpstr>
      <vt:lpstr>Civic</vt:lpstr>
      <vt:lpstr>Παρουσίαση:  «Ενιαίο Πρόγραμμα Σπουδών Ξένων Γλωσσών»</vt:lpstr>
      <vt:lpstr>Η εισαγωγή του ΕΠΣ-ΞΓ  στην δημόσια εκπαίδευση</vt:lpstr>
      <vt:lpstr>Τι είναι το ΕΠΣ-ΞΓ</vt:lpstr>
      <vt:lpstr>Τι είναι το ΕΠΣ-ΞΓ</vt:lpstr>
      <vt:lpstr>Επίπεδα γλωσσομάθειας</vt:lpstr>
      <vt:lpstr>Χρόνοι επίτευξης επιπέδων</vt:lpstr>
      <vt:lpstr>Τα αναμενόμενα επίπεδα γλωσσομάθειας βάσει των προβλεπόμενων ωρών διδασκαλίας</vt:lpstr>
      <vt:lpstr>Η φύση του ΕΠΣ-ΞΓ</vt:lpstr>
      <vt:lpstr>ΕΠΣ-ΞΓ και οι περιγραφητές</vt:lpstr>
      <vt:lpstr>Γιατί υιοθετούνται τα επίπεδα γλωσσομάθειας  και οι περιγραφητές του ΚΕΠΑ</vt:lpstr>
      <vt:lpstr>Βασικές αρχές του ΕΠΣ-ΞΓ</vt:lpstr>
      <vt:lpstr>Βασικές αρχές του ΕΠΣ-ΞΓ</vt:lpstr>
      <vt:lpstr>Οι Δείκτες επικοινωνιακής επάρκειας</vt:lpstr>
      <vt:lpstr>    Παράδειγμα: Περιληπτικοί Δείκτες για το Επίπεδο Α1 (στοιχειώδης γνώση)</vt:lpstr>
      <vt:lpstr>Παράδειγμα: Αναλυτικοί Δείκτες για το Επίπεδο Α1 (στοιχειώδης γνώση) Κατανόηση γραπτού λόγου:</vt:lpstr>
      <vt:lpstr>Γλωσσικά μέσα και επίπεδα γλωσσομάθειας</vt:lpstr>
      <vt:lpstr>Γλωσσικά μέσα και επίπεδα γλωσσομάθειας</vt:lpstr>
      <vt:lpstr>Γλωσσικά Μέσα</vt:lpstr>
      <vt:lpstr>Ο Οδηγός του Εκπαιδευτικού των Ξένων Γλωσσών</vt:lpstr>
      <vt:lpstr>Εφαρμόζοντας το ΕΠΣ-ΞΓ στο σχολείο</vt:lpstr>
      <vt:lpstr>Η διαγνωστική εξέταση</vt:lpstr>
      <vt:lpstr>Εφαρμόζοντας το ΕΠΣ-ΞΓ στο σχολείο</vt:lpstr>
      <vt:lpstr>Εφαρμόζοντας το ΕΠΣ-ΞΓ</vt:lpstr>
      <vt:lpstr>Εφαρμόζοντας το ΕΠΣ-ΞΓ στο σχολείο</vt:lpstr>
      <vt:lpstr>Εφαρμόζοντας το ΕΠΣ-ΞΓ στο σχολείο</vt:lpstr>
      <vt:lpstr>Εφαρμόζοντας το ΕΠΣ-ΞΓ στο σχολείο</vt:lpstr>
      <vt:lpstr>Το πρόγραμμα σπουδών και το αναλυτικό πρόγραμμα</vt:lpstr>
      <vt:lpstr>Το πρόγραμμα σπουδών και το αναλυτικό πρόγραμμα</vt:lpstr>
      <vt:lpstr>Η ανάγκη σχεδιασμού αναλυτικών προγραμμάτων και σχεδίων μαθήματος με βάση το ΕΠΣ-ΞΓ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Εφαρμογή του Ενιαίου Προγράμματος Σπουδών για τις Ξένες Γλώσσες</dc:title>
  <dc:creator>kia</dc:creator>
  <cp:lastModifiedBy>Bessie Dendrinos</cp:lastModifiedBy>
  <cp:revision>57</cp:revision>
  <dcterms:created xsi:type="dcterms:W3CDTF">2016-08-29T12:38:09Z</dcterms:created>
  <dcterms:modified xsi:type="dcterms:W3CDTF">2016-09-21T17:08:37Z</dcterms:modified>
</cp:coreProperties>
</file>