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54"/>
  </p:notesMasterIdLst>
  <p:sldIdLst>
    <p:sldId id="377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16" r:id="rId18"/>
    <p:sldId id="317" r:id="rId19"/>
    <p:sldId id="318" r:id="rId20"/>
    <p:sldId id="378" r:id="rId21"/>
    <p:sldId id="320" r:id="rId22"/>
    <p:sldId id="379" r:id="rId23"/>
    <p:sldId id="380" r:id="rId24"/>
    <p:sldId id="337" r:id="rId25"/>
    <p:sldId id="338" r:id="rId26"/>
    <p:sldId id="381" r:id="rId27"/>
    <p:sldId id="340" r:id="rId28"/>
    <p:sldId id="344" r:id="rId29"/>
    <p:sldId id="327" r:id="rId30"/>
    <p:sldId id="342" r:id="rId31"/>
    <p:sldId id="345" r:id="rId32"/>
    <p:sldId id="328" r:id="rId33"/>
    <p:sldId id="346" r:id="rId34"/>
    <p:sldId id="329" r:id="rId35"/>
    <p:sldId id="347" r:id="rId36"/>
    <p:sldId id="382" r:id="rId37"/>
    <p:sldId id="383" r:id="rId38"/>
    <p:sldId id="348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284" r:id="rId51"/>
    <p:sldId id="285" r:id="rId52"/>
    <p:sldId id="323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bles" initials="v" lastIdx="3" clrIdx="0">
    <p:extLst>
      <p:ext uri="{19B8F6BF-5375-455C-9EA6-DF929625EA0E}">
        <p15:presenceInfo xmlns:p15="http://schemas.microsoft.com/office/powerpoint/2012/main" userId="vab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688"/>
    <a:srgbClr val="76B279"/>
    <a:srgbClr val="4B854E"/>
    <a:srgbClr val="A6CD57"/>
    <a:srgbClr val="B8DDAB"/>
    <a:srgbClr val="A2D391"/>
    <a:srgbClr val="8BD9B2"/>
    <a:srgbClr val="339966"/>
    <a:srgbClr val="EBA7A7"/>
    <a:srgbClr val="FD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091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106E-BDAD-4E58-883A-2F11D4801A6C}" type="datetimeFigureOut">
              <a:rPr lang="el-GR" smtClean="0"/>
              <a:pPr/>
              <a:t>7/9/2016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D88B-29C0-4C1C-B093-262211C8D50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06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07643-BFA2-4D92-A494-2BF591FB44FC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64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 συμφωνείτε, προσθέστε εδώ τα στοιχεία επικοινωνίας, ώστε να δώσετε την ευκαιρία στους συναδέλφους</a:t>
            </a:r>
            <a:r>
              <a:rPr lang="el-GR" baseline="0" dirty="0" smtClean="0"/>
              <a:t> να έρθουν σε προσωπική επαφή μαζί σας, εφόσον το επιθυμούν.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Αφού επιλεγούν οι θεματικές και οι συνακόλουθοι στόχοι, προστρέχει ο εκπαιδευτικός στα βιβλία που είναι διαθέσιμα τα οποία μπορούν να αξιοποιηθούν (ως «τράπεζα ιδεών») για την επίτευξη των στόχων.</a:t>
            </a:r>
          </a:p>
          <a:p>
            <a:pPr>
              <a:buNone/>
            </a:pPr>
            <a:r>
              <a:rPr lang="el-GR" dirty="0" smtClean="0"/>
              <a:t>Σε περίπτωση που δεν υπάρχει κατάλληλο υλικό στα </a:t>
            </a:r>
            <a:r>
              <a:rPr lang="el-GR" dirty="0" err="1" smtClean="0"/>
              <a:t>βίβλία</a:t>
            </a:r>
            <a:r>
              <a:rPr lang="el-GR" dirty="0" smtClean="0"/>
              <a:t>, ο εκπαιδευτικός σχεδιάζει, αναπτύσσει δραστηριότητες/υλικό.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58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Εδώ μπορεί</a:t>
            </a:r>
            <a:r>
              <a:rPr lang="el-GR" baseline="0" dirty="0" smtClean="0"/>
              <a:t> να αναφερθεί το εύστοχο σχόλιο του Δημήτρη: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Ο παραλληλισμός με την τριπλή</a:t>
            </a:r>
            <a:r>
              <a:rPr lang="el-GR" baseline="0" dirty="0" smtClean="0"/>
              <a:t> αστική λωρίδα έχει ως στόχο να γίνει αποδεκτό πως η διαφοροποιημένη διδασκαλία δεν είναι διαφορετική διδασκαλία, αλλά διδασκαλία που αξιοποιεί τις διαφορετικές ταχύτητες μάθησης μέσα στο ίδιο διδακτικό πλαίσιο.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99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b="1" smtClean="0"/>
          </a:p>
        </p:txBody>
      </p:sp>
      <p:sp>
        <p:nvSpPr>
          <p:cNvPr id="552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440D25-86F5-4FD8-99B2-D8016FCDAEB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27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91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03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D88B-29C0-4C1C-B093-262211C8D50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70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AEE0-B590-4F64-A651-3AB8B8DB6AF0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613E-B2A8-43E6-B55D-32F7DF40E68A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5D4C-528E-4EB8-B37C-3F9BF6FE777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64CB2F-6531-477B-8D7B-2BD7252175F0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F1D1C4-C2D9-4231-9FB2-B2D9D97AA41D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40E3-45AF-4349-8282-798DEFC76C2F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81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900-5828-44EE-A784-0D7F0045E974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48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ABA9-548A-4A98-97F9-6E78FE3ECB10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06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462A7-730A-4D34-8333-37CF4760043B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A8B6C6-7BDA-4C17-A942-F69773DA2712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86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A4B3-8A30-4C92-B28D-A711EE792373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66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D2BF-05BF-40C6-A8E6-2AD833E10217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30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3CA4-C0A1-4A2A-91FA-D86BA9087093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BE26-D9B4-4189-B20E-D8EB8FAB8B50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12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EEF0-782B-40D8-98E9-9382FA1163C8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543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E23-0E0F-4BED-86ED-F312F971A63F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41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43FC-5AEC-48BB-B3E7-BCF71541C12C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CE5A-8799-4034-A1B8-80C7C311340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033D-982E-42AD-B798-6C29718F74F1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AFA-151D-4F04-B311-9BE092D2D4ED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569-B1A7-47DF-835F-3995F7042427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217A-3BF7-47C1-B499-3F4B5DB1DB59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F02F-D243-4ECB-B1F8-B6E27057A0F3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6306E2-0E5F-44FE-8E37-A63ED159034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801933-A623-42B3-9C47-22080303A91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0CC663-DA30-4C1B-B1F7-93A4F2C32542}" type="datetime4">
              <a:rPr lang="el-GR" smtClean="0">
                <a:solidFill>
                  <a:srgbClr val="438086"/>
                </a:solidFill>
              </a:rPr>
              <a:t>7 Σεπτεμβρίου 2016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03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ICHES/FICHE_ACT%201.pdf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FICHES/FICHE_ACT%202.pdf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FICHES/FICHE_ACT%203.pdf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logster.com/" TargetMode="External"/><Relationship Id="rId2" Type="http://schemas.openxmlformats.org/officeDocument/2006/relationships/hyperlink" Target="FICHES/FICHE_ACT%204.pdf" TargetMode="Externa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SYNDESH%20ME%20KPG/MAIOS%202014.pdf" TargetMode="External"/><Relationship Id="rId2" Type="http://schemas.openxmlformats.org/officeDocument/2006/relationships/hyperlink" Target="SYNDESH%20ME%20KPG/MAIOS%20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SYNDESH%20ME%20KPG/MAIOS%202009.pdf" TargetMode="External"/><Relationship Id="rId4" Type="http://schemas.openxmlformats.org/officeDocument/2006/relationships/hyperlink" Target="SYNDESH%20ME%20KPG/IOUNIOS%202016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3988" y="4005263"/>
            <a:ext cx="8990012" cy="2774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1800" b="1" dirty="0" smtClean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ΣΕΝΑΡΙΑ ΑΝΑΛΥΤΙΚΩΝ ΠΡΟΓΡΑΜΜΑΤΩΝ ΣΠΟΥΔΩΝ ΓΙΑ ΔΙΑΦΟΡΟΠΟΙΗΜΕΝΗ ΔΙΔΑΣΚΑΛΙΑ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1400" b="1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1400" b="1" dirty="0"/>
              <a:t>			</a:t>
            </a:r>
            <a:r>
              <a:rPr lang="el-GR" sz="1400" b="1" dirty="0" smtClean="0"/>
              <a:t>	</a:t>
            </a:r>
            <a:endParaRPr lang="el-GR" sz="1400" b="1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1400" b="1" dirty="0"/>
              <a:t>		</a:t>
            </a:r>
            <a:r>
              <a:rPr lang="el-GR" sz="1400" b="1" dirty="0" smtClean="0"/>
              <a:t>		</a:t>
            </a:r>
            <a:endParaRPr lang="el-GR" sz="14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800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b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3988" y="188913"/>
            <a:ext cx="8843962" cy="3527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1600" dirty="0"/>
              <a:t>Υπουργείο Παιδείας, Έρευνας και Θρησκευμάτων  </a:t>
            </a:r>
            <a:br>
              <a:rPr lang="el-GR" sz="1600" dirty="0"/>
            </a:br>
            <a:r>
              <a:rPr lang="el-GR" sz="1600" dirty="0"/>
              <a:t>Ινστιτούτο Εκπαιδευτικής Πολιτικής (Ι.Ε.Π.)</a:t>
            </a:r>
            <a:br>
              <a:rPr lang="el-GR" sz="1600" dirty="0"/>
            </a:br>
            <a:r>
              <a:rPr lang="el-GR" sz="1600" dirty="0"/>
              <a:t>Επιστημονική Επιτροπή </a:t>
            </a:r>
            <a:r>
              <a:rPr lang="el-GR" sz="1600" dirty="0" smtClean="0"/>
              <a:t>Ξένων </a:t>
            </a:r>
            <a:r>
              <a:rPr lang="el-GR" sz="1600" dirty="0"/>
              <a:t>Γλωσσών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ΟΙ ΞΕΝΕΣ ΓΛΩΣΣΕΣ ΣΤΟ ΣΧΟΛΕΙΟ </a:t>
            </a:r>
            <a:r>
              <a:rPr lang="el-GR" sz="2700" dirty="0" smtClean="0"/>
              <a:t>Ενημερωτικές-Επιμορφωτικές Ημερίδες </a:t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1600" dirty="0" smtClean="0"/>
              <a:t>Αθήνα</a:t>
            </a:r>
            <a:r>
              <a:rPr lang="el-GR" sz="1600" dirty="0"/>
              <a:t>, 5 Σεπτεμβρίου </a:t>
            </a:r>
            <a:r>
              <a:rPr lang="el-GR" sz="1600" dirty="0" smtClean="0"/>
              <a:t>2016                                                                 </a:t>
            </a:r>
            <a:r>
              <a:rPr lang="el-GR" sz="1600" dirty="0" smtClean="0">
                <a:solidFill>
                  <a:srgbClr val="8BD9B2"/>
                </a:solidFill>
              </a:rPr>
              <a:t>Θεσσαλονίκη, 7 Σεπτεμβρίου 2016</a:t>
            </a:r>
            <a:r>
              <a:rPr lang="el-GR" sz="2700" dirty="0"/>
              <a:t/>
            </a:r>
            <a:br>
              <a:rPr lang="el-GR" sz="2700" dirty="0"/>
            </a:br>
            <a:endParaRPr lang="en-US" sz="27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288" y="5224463"/>
          <a:ext cx="842493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ysClr val="windowText" lastClr="000000"/>
                          </a:solidFill>
                        </a:rPr>
                        <a:t>Δημήτριος Ζέππος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ysClr val="windowText" lastClr="000000"/>
                          </a:solidFill>
                        </a:rPr>
                        <a:t>Γιάννα Κερκινοπούλου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ysClr val="windowText" lastClr="000000"/>
                          </a:solidFill>
                        </a:rPr>
                        <a:t>Βασιλική </a:t>
                      </a:r>
                      <a:r>
                        <a:rPr lang="el-GR" sz="1600" b="1" dirty="0" err="1" smtClean="0">
                          <a:solidFill>
                            <a:sysClr val="windowText" lastClr="000000"/>
                          </a:solidFill>
                        </a:rPr>
                        <a:t>Μπλετσογιάννη</a:t>
                      </a:r>
                      <a:endParaRPr lang="el-G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ysClr val="windowText" lastClr="000000"/>
                          </a:solidFill>
                        </a:rPr>
                        <a:t>ΠΕ07, Δ/</a:t>
                      </a:r>
                      <a:r>
                        <a:rPr lang="el-GR" sz="1400" b="1" dirty="0" err="1" smtClean="0">
                          <a:solidFill>
                            <a:sysClr val="windowText" lastClr="000000"/>
                          </a:solidFill>
                        </a:rPr>
                        <a:t>ντής</a:t>
                      </a:r>
                      <a:r>
                        <a:rPr lang="el-GR" sz="1400" b="1" dirty="0" smtClean="0">
                          <a:solidFill>
                            <a:sysClr val="windowText" lastClr="000000"/>
                          </a:solidFill>
                        </a:rPr>
                        <a:t> Σχολικής Μονάδας 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ysClr val="windowText" lastClr="000000"/>
                          </a:solidFill>
                        </a:rPr>
                        <a:t>ΠΕ07, Σχολική Σύμβουλος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ysClr val="windowText" lastClr="000000"/>
                          </a:solidFill>
                        </a:rPr>
                        <a:t>ΠΕ05, Εκπαιδευτικός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5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B4D17-63DA-4C78-8895-6D37802B07CC}" type="slidenum">
              <a:rPr 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91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498178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3</a:t>
            </a:r>
            <a:r>
              <a:rPr lang="el-GR" sz="3100" dirty="0"/>
              <a:t>. Προσδιορίζω </a:t>
            </a:r>
            <a:r>
              <a:rPr lang="el-GR" sz="3100" dirty="0">
                <a:solidFill>
                  <a:schemeClr val="tx1"/>
                </a:solidFill>
              </a:rPr>
              <a:t>τους επικοινωνιακούς </a:t>
            </a:r>
            <a:r>
              <a:rPr lang="el-GR" sz="3100" dirty="0" smtClean="0">
                <a:solidFill>
                  <a:schemeClr val="tx1"/>
                </a:solidFill>
              </a:rPr>
              <a:t>στόχους, τα </a:t>
            </a:r>
            <a:r>
              <a:rPr lang="el-GR" sz="3100" dirty="0">
                <a:solidFill>
                  <a:schemeClr val="tx1"/>
                </a:solidFill>
              </a:rPr>
              <a:t>κατάλληλα γλωσσικά </a:t>
            </a:r>
            <a:r>
              <a:rPr lang="el-GR" sz="3100" dirty="0" smtClean="0">
                <a:solidFill>
                  <a:schemeClr val="tx1"/>
                </a:solidFill>
              </a:rPr>
              <a:t>μέσα και κειμενικούς τύπους (Παράρτημα 1 ΕΠΣ-ΞΓ)</a:t>
            </a:r>
            <a:endParaRPr lang="el-GR" sz="31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32" y="1646083"/>
            <a:ext cx="7344816" cy="4660605"/>
          </a:xfrm>
        </p:spPr>
      </p:pic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62AD-0EA5-404A-8792-D391A5FBD8A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9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 smtClean="0"/>
              <a:t>Προσδιορίζω τα λειτουργικά και δομικά στοιχεία ανά επίπεδο γλωσσομάθειας</a:t>
            </a:r>
            <a:endParaRPr lang="el-GR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el-GR" dirty="0" smtClean="0"/>
              <a:t>Σε συνάρτηση με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dirty="0" smtClean="0"/>
              <a:t>τους περιγραφικούς δείκτες και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dirty="0" smtClean="0"/>
              <a:t>τους επικοινωνιακούς στόχους,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l-GR" dirty="0" smtClean="0"/>
          </a:p>
          <a:p>
            <a:pPr algn="just">
              <a:spcBef>
                <a:spcPts val="0"/>
              </a:spcBef>
              <a:buNone/>
            </a:pPr>
            <a:r>
              <a:rPr lang="el-GR" dirty="0" smtClean="0"/>
              <a:t>ο </a:t>
            </a:r>
            <a:r>
              <a:rPr lang="el-GR" b="1" i="1" dirty="0" smtClean="0"/>
              <a:t>εκπαιδευτικός</a:t>
            </a:r>
            <a:r>
              <a:rPr lang="el-GR" dirty="0" smtClean="0"/>
              <a:t> καθορίζει </a:t>
            </a:r>
          </a:p>
          <a:p>
            <a:pPr algn="just">
              <a:spcBef>
                <a:spcPts val="0"/>
              </a:spcBef>
              <a:buNone/>
            </a:pPr>
            <a:endParaRPr lang="el-GR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τα </a:t>
            </a:r>
            <a:r>
              <a:rPr lang="el-GR" b="1" i="1" dirty="0" smtClean="0"/>
              <a:t>γλωσσικά μέσα </a:t>
            </a:r>
            <a:r>
              <a:rPr lang="el-GR" dirty="0" smtClean="0"/>
              <a:t>που τους πραγματώνουν σε συγκεκριμένο επίπεδο γλωσσομάθειας.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Παράλληλα επιλέγει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το </a:t>
            </a:r>
            <a:r>
              <a:rPr lang="el-GR" b="1" i="1" dirty="0" smtClean="0"/>
              <a:t>είδος του  </a:t>
            </a:r>
            <a:r>
              <a:rPr lang="el-GR" b="1" i="1" dirty="0" err="1" smtClean="0"/>
              <a:t>κειμενικού</a:t>
            </a:r>
            <a:r>
              <a:rPr lang="el-GR" b="1" i="1" dirty="0" smtClean="0"/>
              <a:t> περιβάλλοντος </a:t>
            </a:r>
            <a:r>
              <a:rPr lang="el-GR" dirty="0" smtClean="0"/>
              <a:t>που ορίζει τη διάταξη των προς κατανόηση πληροφοριών ή / και τη νοηματική συνάφεια  των προς παραγωγή κειμένων. 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B9C2-014D-43B5-B988-FE888407B9B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9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r>
              <a:rPr lang="el-GR" sz="3100" dirty="0"/>
              <a:t>4</a:t>
            </a:r>
            <a:r>
              <a:rPr lang="el-GR" sz="3100" dirty="0" smtClean="0"/>
              <a:t>. Ενδεχόμενη σύνδεση με το σχολικό εγχειρίδιο (Παράρτημα 2 ΕΠΣ-ΞΓ)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44824"/>
            <a:ext cx="7992888" cy="4289450"/>
          </a:xfrm>
        </p:spPr>
      </p:pic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Υπουργείο Παιδείας, Έρευνας και Θρησκευμάτων  </a:t>
            </a:r>
            <a:br>
              <a:rPr lang="el-GR" sz="1200" dirty="0"/>
            </a:br>
            <a:r>
              <a:rPr lang="el-GR" sz="1200" dirty="0"/>
              <a:t>Ινστιτούτο Εκπαιδευτικής Πολιτικής (Ι.Ε.Π.)</a:t>
            </a:r>
            <a:br>
              <a:rPr lang="el-GR" sz="1200" dirty="0"/>
            </a:br>
            <a:r>
              <a:rPr lang="el-GR" sz="1200" dirty="0"/>
              <a:t>Επιστημονική Επιτροπή </a:t>
            </a:r>
            <a:r>
              <a:rPr lang="el-GR" sz="1200" dirty="0" smtClean="0"/>
              <a:t>Ξένων </a:t>
            </a:r>
            <a:r>
              <a:rPr lang="el-GR" sz="1200" dirty="0"/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198-E9C5-4458-9F07-CF2BEC7916CC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994122"/>
          </a:xfrm>
        </p:spPr>
        <p:txBody>
          <a:bodyPr>
            <a:noAutofit/>
          </a:bodyPr>
          <a:lstStyle/>
          <a:p>
            <a:r>
              <a:rPr lang="el-GR" sz="2800" dirty="0" smtClean="0"/>
              <a:t>Αξιοποιώ δημιουργικά το σχολικό εγχειρίδιο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253569"/>
            <a:ext cx="7632848" cy="5077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Αποδέσμευση από το «μοναδικό» σχολικό εγχειρίδιο, και χρήση του ως «τράπεζα ιδεών» για την επίτευξη των στόχων.</a:t>
            </a:r>
          </a:p>
          <a:p>
            <a:pPr algn="just"/>
            <a:r>
              <a:rPr lang="el-GR" dirty="0" smtClean="0"/>
              <a:t>Δυνατότητα χρήσης υλικού από τόμους άλλων «παραδοσιακών» τάξεων</a:t>
            </a:r>
          </a:p>
          <a:p>
            <a:pPr algn="just"/>
            <a:r>
              <a:rPr lang="el-GR" dirty="0" smtClean="0"/>
              <a:t>Εμπλουτισμός της εκπαιδευτικής διαδικασίας με εναλλακτικούς τρόπους οργάνωσης του μαθήματος και της μαθησιακής πράξης.</a:t>
            </a:r>
          </a:p>
          <a:p>
            <a:pPr algn="just"/>
            <a:r>
              <a:rPr lang="el-GR" dirty="0" smtClean="0"/>
              <a:t>Αξιολόγηση των θετικών και αρνητικών στοιχείων των σχολικών εγχειριδίων σε συνάρτηση με τις ανάγκες και τα ενδιαφέροντα της τάξης.</a:t>
            </a:r>
          </a:p>
          <a:p>
            <a:pPr algn="just"/>
            <a:endParaRPr lang="el-GR" dirty="0" smtClean="0"/>
          </a:p>
          <a:p>
            <a:pPr marL="82296" indent="0" algn="just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μελέτη του οργανογράμματος ύλης των εγχειριδίων ξένων γλωσσών συμβάλλει στην ομαλή μετάβαση και εφαρμογή του ΕΠΣ-ΞΓ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Υπουργείο Παιδείας, Έρευνας και Θρησκευμάτων  </a:t>
            </a:r>
            <a:br>
              <a:rPr lang="el-GR" sz="1200" dirty="0"/>
            </a:br>
            <a:r>
              <a:rPr lang="el-GR" sz="1200" dirty="0"/>
              <a:t>Ινστιτούτο Εκπαιδευτικής Πολιτικής (Ι.Ε.Π.)</a:t>
            </a:r>
            <a:br>
              <a:rPr lang="el-GR" sz="1200" dirty="0"/>
            </a:br>
            <a:r>
              <a:rPr lang="el-GR" sz="1200" dirty="0"/>
              <a:t>Επιστημονική Επιτροπή </a:t>
            </a:r>
            <a:r>
              <a:rPr lang="el-GR" sz="1200" dirty="0" smtClean="0"/>
              <a:t>Ξένων </a:t>
            </a:r>
            <a:r>
              <a:rPr lang="el-GR" sz="1200" dirty="0"/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4973-6BAC-41BD-B478-86CC9724668E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7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5. Εφαρμόζω τις εκπαιδευτικές προσεγγίσεις του ΕΠΣ-ΞΓ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15616" y="1556792"/>
            <a:ext cx="3801410" cy="4713312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Η «</a:t>
            </a:r>
            <a:r>
              <a:rPr lang="el-GR" b="1" i="1" dirty="0"/>
              <a:t>Διαφοροποιημένη Διδασκαλία</a:t>
            </a:r>
            <a:r>
              <a:rPr lang="el-GR" dirty="0"/>
              <a:t>» </a:t>
            </a:r>
            <a:r>
              <a:rPr lang="el-GR" dirty="0" smtClean="0"/>
              <a:t>παρομοιάζεται </a:t>
            </a:r>
            <a:r>
              <a:rPr lang="el-GR" dirty="0"/>
              <a:t>με έναν σύγχρονο δρόμο</a:t>
            </a:r>
            <a:r>
              <a:rPr lang="en-US" dirty="0"/>
              <a:t> </a:t>
            </a:r>
            <a:r>
              <a:rPr lang="el-GR" dirty="0"/>
              <a:t>τριών επιπέδων: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l-GR" dirty="0"/>
              <a:t>λωρίδα οχημάτων</a:t>
            </a:r>
          </a:p>
          <a:p>
            <a:pPr marL="868680" lvl="1" indent="-457200">
              <a:buFont typeface="+mj-lt"/>
              <a:buAutoNum type="arabicPeriod"/>
            </a:pPr>
            <a:r>
              <a:rPr lang="el-GR" dirty="0"/>
              <a:t>λωρίδα ποδηλάτων </a:t>
            </a:r>
          </a:p>
          <a:p>
            <a:pPr marL="868680" lvl="1" indent="-457200">
              <a:buFont typeface="+mj-lt"/>
              <a:buAutoNum type="arabicPeriod"/>
            </a:pPr>
            <a:r>
              <a:rPr lang="el-GR" dirty="0"/>
              <a:t>λωρίδα πεζών</a:t>
            </a:r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/>
              <a:t>λωρίδα </a:t>
            </a:r>
            <a:r>
              <a:rPr lang="el-GR" dirty="0" smtClean="0"/>
              <a:t>οδηγεί </a:t>
            </a:r>
            <a:r>
              <a:rPr lang="el-GR" dirty="0"/>
              <a:t>προς την ίδια κατεύθυνση, αλλά χρησιμοποιεί διαφορετικό μέσο προώθησης.</a:t>
            </a:r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/>
              <a:t>διαδικασία </a:t>
            </a:r>
            <a:r>
              <a:rPr lang="el-GR" b="1" i="1" dirty="0"/>
              <a:t>διαφοροποιημένης</a:t>
            </a:r>
            <a:r>
              <a:rPr lang="el-GR" dirty="0"/>
              <a:t> </a:t>
            </a:r>
            <a:r>
              <a:rPr lang="el-GR" b="1" i="1" dirty="0"/>
              <a:t>διδασκαλίας</a:t>
            </a:r>
            <a:r>
              <a:rPr lang="el-GR" dirty="0"/>
              <a:t> έχει </a:t>
            </a:r>
            <a:r>
              <a:rPr lang="el-GR" b="1" u="sng" dirty="0"/>
              <a:t>έναν</a:t>
            </a:r>
            <a:r>
              <a:rPr lang="el-GR" dirty="0"/>
              <a:t> κεντρικό στόχο και </a:t>
            </a:r>
            <a:r>
              <a:rPr lang="el-GR" b="1" u="sng" dirty="0"/>
              <a:t>πολλαπλούς</a:t>
            </a:r>
            <a:r>
              <a:rPr lang="el-GR" dirty="0"/>
              <a:t> τρόπους παράλληλης προσέγγισης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66" y="1700809"/>
            <a:ext cx="4089922" cy="3312368"/>
          </a:xfrm>
        </p:spPr>
      </p:pic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Υπουργείο Παιδείας, Έρευνας και Θρησκευμάτων  </a:t>
            </a:r>
            <a:br>
              <a:rPr lang="el-GR" sz="1200" dirty="0"/>
            </a:br>
            <a:r>
              <a:rPr lang="el-GR" sz="1200" dirty="0"/>
              <a:t>Ινστιτούτο Εκπαιδευτικής Πολιτικής (Ι.Ε.Π.)</a:t>
            </a:r>
            <a:br>
              <a:rPr lang="el-GR" sz="1200" dirty="0"/>
            </a:br>
            <a:r>
              <a:rPr lang="el-GR" sz="1200" dirty="0"/>
              <a:t>Επιστημονική Επιτροπή </a:t>
            </a:r>
            <a:r>
              <a:rPr lang="el-GR" sz="1200" dirty="0" smtClean="0"/>
              <a:t>Ξένων </a:t>
            </a:r>
            <a:r>
              <a:rPr lang="el-GR" sz="1200" dirty="0"/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C001-9A5A-4DE4-AA7D-6979143CCA0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3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Διαφοροποιημένη Διδασκαλία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608" y="1268760"/>
            <a:ext cx="7704856" cy="511256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l-GR" dirty="0" smtClean="0"/>
              <a:t>Στηρίζεται σε 4 αρχές: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dirty="0" smtClean="0"/>
              <a:t>Πρώτα ο μαθητής </a:t>
            </a:r>
          </a:p>
          <a:p>
            <a:pPr algn="just">
              <a:buNone/>
            </a:pPr>
            <a:r>
              <a:rPr lang="el-GR" dirty="0" smtClean="0"/>
              <a:t>      - τα ιδιαίτερα χαρακτηριστικά του, </a:t>
            </a:r>
          </a:p>
          <a:p>
            <a:pPr algn="just">
              <a:buNone/>
            </a:pPr>
            <a:r>
              <a:rPr lang="el-GR" dirty="0" smtClean="0"/>
              <a:t>      - η ετοιμότητά του για μάθηση, </a:t>
            </a:r>
          </a:p>
          <a:p>
            <a:pPr algn="just">
              <a:buNone/>
            </a:pPr>
            <a:r>
              <a:rPr lang="el-GR" dirty="0" smtClean="0"/>
              <a:t>	- οι προϋπάρχουσες γνώσεις και δεξιότητες, </a:t>
            </a:r>
          </a:p>
          <a:p>
            <a:pPr algn="just">
              <a:buNone/>
            </a:pPr>
            <a:r>
              <a:rPr lang="el-GR" dirty="0" smtClean="0"/>
              <a:t>	- το μαθησιακό του προφίλ.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Χρήση ποικίλου είδους εκπαιδευτικού υλικού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smtClean="0"/>
              <a:t>  	(κείμενα, εικόνες, ψηφιακό υλικό)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Ποικίλοι τρόποι οργάνωσης των μαθητών (μετωπικά, σε ζεύγη, ομαδικά)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Ποικίλοι τρόποι διαμορφωτικής </a:t>
            </a:r>
            <a:r>
              <a:rPr lang="el-GR" dirty="0" smtClean="0"/>
              <a:t>αξιολόγησης</a:t>
            </a:r>
            <a:r>
              <a:rPr lang="en-US" dirty="0" smtClean="0"/>
              <a:t> </a:t>
            </a:r>
            <a:r>
              <a:rPr lang="el-GR" dirty="0" smtClean="0"/>
              <a:t>με εναλλακτικό χαρακτήρα (</a:t>
            </a:r>
            <a:r>
              <a:rPr lang="el-GR" dirty="0" err="1"/>
              <a:t>αυτοαξιολόγηση</a:t>
            </a:r>
            <a:r>
              <a:rPr lang="el-GR" dirty="0"/>
              <a:t>, </a:t>
            </a:r>
            <a:r>
              <a:rPr lang="el-GR" dirty="0" err="1"/>
              <a:t>ετεροαξιολόγηση</a:t>
            </a:r>
            <a:r>
              <a:rPr lang="el-GR" dirty="0" smtClean="0"/>
              <a:t>, παρατήρηση με </a:t>
            </a:r>
            <a:r>
              <a:rPr lang="el-GR" dirty="0" err="1" smtClean="0"/>
              <a:t>αναστοχαστική</a:t>
            </a:r>
            <a:r>
              <a:rPr lang="el-GR" dirty="0" smtClean="0"/>
              <a:t> διάθεση, </a:t>
            </a:r>
            <a:r>
              <a:rPr lang="el-GR" dirty="0"/>
              <a:t>τήρηση ατομικού φακέλου </a:t>
            </a:r>
            <a:r>
              <a:rPr lang="el-GR" dirty="0" smtClean="0"/>
              <a:t>μαθητή)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B02E-ED35-4337-BEDA-43F05512FD59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Διαφοροποιημένη Διδασκαλία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73352"/>
          </a:xfrm>
        </p:spPr>
        <p:txBody>
          <a:bodyPr>
            <a:normAutofit fontScale="55000" lnSpcReduction="20000"/>
          </a:bodyPr>
          <a:lstStyle/>
          <a:p>
            <a:r>
              <a:rPr lang="el-GR" sz="2900" dirty="0"/>
              <a:t>Κάθε συμμετέχων </a:t>
            </a:r>
            <a:r>
              <a:rPr lang="el-GR" sz="2900" b="1" u="sng" dirty="0" smtClean="0"/>
              <a:t>συμβάλλει</a:t>
            </a:r>
            <a:r>
              <a:rPr lang="el-GR" sz="2900" dirty="0" smtClean="0"/>
              <a:t> </a:t>
            </a:r>
            <a:r>
              <a:rPr lang="el-GR" sz="2900" dirty="0"/>
              <a:t>στη μαθησιακή πράξη με τις ατομικές του δυνατότητες και ταχύτητες εργασίας.</a:t>
            </a:r>
          </a:p>
          <a:p>
            <a:endParaRPr lang="el-GR" sz="2900" dirty="0" smtClean="0"/>
          </a:p>
          <a:p>
            <a:r>
              <a:rPr lang="el-GR" sz="2900" dirty="0" smtClean="0"/>
              <a:t>Σε </a:t>
            </a:r>
            <a:r>
              <a:rPr lang="el-GR" sz="2900" dirty="0"/>
              <a:t>κάθε περίπτωση, κάθε συμμετέχων έχει ένα μαθησιακό αποτέλεσμα και κατά συνέπεια ένα αίσθημα </a:t>
            </a:r>
            <a:r>
              <a:rPr lang="el-GR" sz="2900" dirty="0" smtClean="0"/>
              <a:t>επιτυχίας.</a:t>
            </a:r>
            <a:endParaRPr lang="en-US" sz="2900" dirty="0"/>
          </a:p>
          <a:p>
            <a:endParaRPr lang="el-GR" sz="2900" dirty="0" smtClean="0"/>
          </a:p>
          <a:p>
            <a:r>
              <a:rPr lang="el-GR" sz="2900" dirty="0" smtClean="0"/>
              <a:t>Αυτό </a:t>
            </a:r>
            <a:r>
              <a:rPr lang="el-GR" sz="2900" dirty="0"/>
              <a:t>το αίσθημα προσφέρει κίνητρο για την </a:t>
            </a:r>
            <a:r>
              <a:rPr lang="el-GR" sz="2900" dirty="0" smtClean="0"/>
              <a:t>περαιτέρω </a:t>
            </a:r>
            <a:r>
              <a:rPr lang="el-GR" sz="2900" dirty="0"/>
              <a:t>ενασχόληση με το μαθησιακό αντικείμενο σε </a:t>
            </a:r>
            <a:r>
              <a:rPr lang="el-GR" sz="2900" dirty="0" smtClean="0"/>
              <a:t>επόμενο </a:t>
            </a:r>
            <a:r>
              <a:rPr lang="el-GR" sz="2900" dirty="0"/>
              <a:t>μαθησιακό στόχο.</a:t>
            </a:r>
            <a:endParaRPr lang="en-US" sz="2900" dirty="0"/>
          </a:p>
          <a:p>
            <a:endParaRPr lang="el-GR" sz="2900" dirty="0" smtClean="0"/>
          </a:p>
          <a:p>
            <a:r>
              <a:rPr lang="el-GR" sz="2900" dirty="0" smtClean="0"/>
              <a:t>Στο </a:t>
            </a:r>
            <a:r>
              <a:rPr lang="el-GR" sz="2900" dirty="0"/>
              <a:t>τέλος της μαθησιακής πράξης κάθε συμμετέχων έχει αποκομίσει </a:t>
            </a:r>
            <a:r>
              <a:rPr lang="el-GR" sz="2900" b="1" u="sng" dirty="0"/>
              <a:t>ένα μέρος</a:t>
            </a:r>
            <a:r>
              <a:rPr lang="el-GR" sz="2900" dirty="0"/>
              <a:t> ή </a:t>
            </a:r>
            <a:r>
              <a:rPr lang="el-GR" sz="2900" b="1" u="sng" dirty="0"/>
              <a:t>το σύνολο</a:t>
            </a:r>
            <a:r>
              <a:rPr lang="el-GR" sz="2900" dirty="0"/>
              <a:t> των δεξιοτήτων που απαιτούσε ο συγκεκριμένος μαθησιακός στόχος του </a:t>
            </a:r>
            <a:r>
              <a:rPr lang="el-GR" sz="2900" dirty="0" smtClean="0"/>
              <a:t>«</a:t>
            </a:r>
            <a:r>
              <a:rPr lang="el-GR" sz="2900" b="1" dirty="0" smtClean="0"/>
              <a:t>Τοπικού</a:t>
            </a:r>
            <a:r>
              <a:rPr lang="el-GR" sz="2900" dirty="0" smtClean="0"/>
              <a:t>» Αναλυτικού </a:t>
            </a:r>
            <a:r>
              <a:rPr lang="el-GR" sz="2900" dirty="0"/>
              <a:t>Προγράμματος</a:t>
            </a:r>
            <a:r>
              <a:rPr lang="en-US" sz="2900" dirty="0"/>
              <a:t>.</a:t>
            </a:r>
          </a:p>
          <a:p>
            <a:endParaRPr lang="el-GR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29" y="1772816"/>
            <a:ext cx="3912021" cy="3912021"/>
          </a:xfrm>
        </p:spPr>
      </p:pic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081A-4A08-4E0F-8659-5C98D39220CA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2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7316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Επιλέγω το εκπαιδευτικό υλικό με βάση τις αρχές της διαφοροποιημένης διδασκαλίας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Ο εκπαιδευτικός αναζητά </a:t>
            </a:r>
          </a:p>
          <a:p>
            <a:r>
              <a:rPr lang="el-GR" dirty="0" smtClean="0"/>
              <a:t>τι υλικό μπορεί να χρησιμοποιηθεί από </a:t>
            </a:r>
            <a:r>
              <a:rPr lang="el-GR" dirty="0"/>
              <a:t>τα υπάρχοντα βιβλία </a:t>
            </a:r>
            <a:endParaRPr lang="el-GR" dirty="0" smtClean="0"/>
          </a:p>
          <a:p>
            <a:r>
              <a:rPr lang="el-GR" dirty="0" smtClean="0"/>
              <a:t>άλλες πηγές αυθεντικού υλικού και δραστηριοτήτων (έντυπο υλικό, ηλεκτρονικό υλικό, πολυμέσα, </a:t>
            </a:r>
            <a:r>
              <a:rPr lang="el-GR" dirty="0" err="1" smtClean="0"/>
              <a:t>πολυτροπικό</a:t>
            </a:r>
            <a:r>
              <a:rPr lang="el-GR" dirty="0" smtClean="0"/>
              <a:t> υλικό)</a:t>
            </a:r>
          </a:p>
          <a:p>
            <a:r>
              <a:rPr lang="el-GR" dirty="0" smtClean="0"/>
              <a:t>εκπαιδευτικό υλικό από το ευρύτερο σχολικό ή κοινωνικό περιβάλλον που προσφέρεται για διαθεματική προσέγγιση. 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4C5-DF6A-40CD-90EE-4AA4CBAD49B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3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6. Εφαρμόζω τις εκπαιδευτικές προσεγγίσεις του ΕΠΣ-ΞΓ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5814" y="2326694"/>
            <a:ext cx="453650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Η</a:t>
            </a:r>
            <a:r>
              <a:rPr lang="en-US" sz="2400" dirty="0"/>
              <a:t> </a:t>
            </a:r>
            <a:r>
              <a:rPr lang="el-GR" sz="2400" b="1" i="1" dirty="0" smtClean="0"/>
              <a:t>Διαφοροποιημένη Διδασκαλία </a:t>
            </a:r>
            <a:r>
              <a:rPr lang="el-GR" sz="2400" dirty="0" smtClean="0"/>
              <a:t> πραγματοποιείται στο ΕΠΣ=ΞΓ ως </a:t>
            </a:r>
            <a:r>
              <a:rPr lang="el-GR" sz="2400" b="1" i="1" dirty="0"/>
              <a:t>κύρια </a:t>
            </a:r>
            <a:r>
              <a:rPr lang="el-GR" sz="2400" b="1" i="1" dirty="0" smtClean="0"/>
              <a:t>διδακτική τεχνική</a:t>
            </a:r>
            <a:r>
              <a:rPr lang="el-GR" sz="2400" dirty="0" smtClean="0"/>
              <a:t>, </a:t>
            </a:r>
            <a:r>
              <a:rPr lang="el-GR" sz="2400" dirty="0"/>
              <a:t>σύμφωνα με τις </a:t>
            </a:r>
            <a:r>
              <a:rPr lang="el-GR" sz="2400" dirty="0" smtClean="0"/>
              <a:t>αρχές της </a:t>
            </a:r>
            <a:r>
              <a:rPr lang="el-GR" sz="2350" b="1" dirty="0"/>
              <a:t>Μάθησης μέσω </a:t>
            </a:r>
            <a:r>
              <a:rPr lang="el-GR" sz="2350" b="1" dirty="0" smtClean="0"/>
              <a:t>Σχεδιασμού </a:t>
            </a:r>
            <a:r>
              <a:rPr lang="el-GR" sz="2350" dirty="0" smtClean="0"/>
              <a:t>(</a:t>
            </a:r>
            <a:r>
              <a:rPr lang="en-US" sz="2350" dirty="0"/>
              <a:t>Learning by </a:t>
            </a:r>
            <a:r>
              <a:rPr lang="en-US" sz="2400" dirty="0"/>
              <a:t>Design, </a:t>
            </a:r>
            <a:r>
              <a:rPr lang="en-US" sz="2400" dirty="0" err="1"/>
              <a:t>LbD</a:t>
            </a:r>
            <a:r>
              <a:rPr lang="en-US" sz="2400" dirty="0"/>
              <a:t>, </a:t>
            </a:r>
            <a:r>
              <a:rPr lang="el-GR" sz="2400" dirty="0" smtClean="0"/>
              <a:t>ΕΠΣ-ΞΓ</a:t>
            </a:r>
            <a:r>
              <a:rPr lang="el-GR" sz="2400" dirty="0"/>
              <a:t>, Οδηγός του </a:t>
            </a:r>
            <a:r>
              <a:rPr lang="el-GR" sz="2400" dirty="0" smtClean="0"/>
              <a:t>Εκπαιδευτικού, σελ. 28 κ.ε.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l-GR" sz="2400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76464" cy="4348116"/>
          </a:xfrm>
        </p:spPr>
      </p:pic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E87D-7F85-4AC4-80BF-781E70F4D36E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7570787" cy="1873250"/>
          </a:xfrm>
        </p:spPr>
        <p:txBody>
          <a:bodyPr>
            <a:normAutofit lnSpcReduction="10000"/>
          </a:bodyPr>
          <a:lstStyle/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II. </a:t>
            </a:r>
            <a:r>
              <a:rPr lang="el-GR" b="1" dirty="0" smtClean="0"/>
              <a:t>Ανάπτυξη σεναρίων στην ξένη γλώσσα με το σχεδιαστικό μοντέλο «Μάθηση μέσω Σχεδιασμού» για διαφοροποιημένη διδασκαλία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BFE14A-40D0-493B-8F2E-DA8A57B1219C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A003C-170A-4FA3-98CA-5A31B013E52E}" type="slidenum">
              <a:rPr lang="el-GR"/>
              <a:pPr>
                <a:defRPr/>
              </a:pPr>
              <a:t>19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0919384">
            <a:off x="1095090" y="3315814"/>
            <a:ext cx="3473946" cy="2332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859338" y="6211888"/>
            <a:ext cx="522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Υπουργείο Παιδείας, Έρευνας και Θρησκευμάτων  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Ινστιτούτο Εκπαιδευτικής Πολιτικής (Ι.Ε.Π.)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Επιστημονική Επιτροπή Ξένων Γλωσσών</a:t>
            </a:r>
          </a:p>
        </p:txBody>
      </p:sp>
      <p:pic>
        <p:nvPicPr>
          <p:cNvPr id="51206" name="Picture 2" descr="logo_eps_fina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6211888"/>
            <a:ext cx="9556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 descr="Αποτέλεσμα εικόνας για διαφοροποιημένη διδασκαλία σχεδιο μαθηματο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2740">
            <a:off x="4692650" y="3128963"/>
            <a:ext cx="36766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75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body" sz="half" idx="2"/>
          </p:nvPr>
        </p:nvSpPr>
        <p:spPr>
          <a:xfrm>
            <a:off x="838200" y="4714884"/>
            <a:ext cx="4419600" cy="8477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000" b="1" dirty="0" smtClean="0"/>
              <a:t>Εφαρμόζοντας το ΕΠΣ-ΞΓ για τα γαλλικά και τα γερμανικά </a:t>
            </a:r>
          </a:p>
          <a:p>
            <a:pPr algn="ctr"/>
            <a:endParaRPr lang="el-GR" sz="2900" b="1" dirty="0">
              <a:solidFill>
                <a:schemeClr val="tx1"/>
              </a:solidFill>
            </a:endParaRPr>
          </a:p>
        </p:txBody>
      </p:sp>
      <p:pic>
        <p:nvPicPr>
          <p:cNvPr id="10" name="Θέση εικόνας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9270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13" name="Picture 2" descr="logo_eps_final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D59E-F256-487D-892D-BEADFAE29823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8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Σχεδιάζω σενάρια με το </a:t>
            </a:r>
            <a:r>
              <a:rPr lang="el-GR" sz="3200" dirty="0" smtClean="0"/>
              <a:t>μοντέλο </a:t>
            </a:r>
            <a:r>
              <a:rPr lang="el-GR" sz="3200" dirty="0"/>
              <a:t>«Μάθηση μέσω σχεδιασμού» 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380616" cy="4408636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60032" y="1524000"/>
            <a:ext cx="4073656" cy="4663440"/>
          </a:xfrm>
        </p:spPr>
        <p:txBody>
          <a:bodyPr>
            <a:normAutofit fontScale="70000" lnSpcReduction="20000"/>
          </a:bodyPr>
          <a:lstStyle/>
          <a:p>
            <a:pPr marL="357188" indent="-330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dirty="0"/>
              <a:t>Αποτελείται από 8 γνωστικές διαδικασίες που αντιπροσωπεύουν </a:t>
            </a:r>
            <a:r>
              <a:rPr lang="el-GR" b="1" i="1" dirty="0"/>
              <a:t>ένα φάσμα διαφορετικών τρόπων</a:t>
            </a:r>
            <a:r>
              <a:rPr lang="el-GR" dirty="0"/>
              <a:t> </a:t>
            </a:r>
            <a:r>
              <a:rPr lang="el-GR" dirty="0" smtClean="0"/>
              <a:t>πρόσληψης </a:t>
            </a:r>
            <a:r>
              <a:rPr lang="el-GR" dirty="0"/>
              <a:t>και παραγωγής της γνώσης.</a:t>
            </a:r>
          </a:p>
          <a:p>
            <a:pPr marL="357188" indent="-330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dirty="0"/>
              <a:t>Ως εκπαιδευτικοί-σχεδιαστές </a:t>
            </a:r>
            <a:r>
              <a:rPr lang="el-GR" b="1" i="1" dirty="0"/>
              <a:t>μπορούμε να επιλέξουμ</a:t>
            </a:r>
            <a:r>
              <a:rPr lang="el-GR" dirty="0"/>
              <a:t>ε οποιοδήποτε συνδυασμό γνωστικών διαδικασιών θέλουμε ή να τις ταξινομήσουμε με όποιον τρόπο θέλουμε</a:t>
            </a:r>
            <a:r>
              <a:rPr lang="el-GR" dirty="0" smtClean="0"/>
              <a:t>.</a:t>
            </a:r>
          </a:p>
          <a:p>
            <a:pPr marL="357188" indent="-35718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b="1" i="1" dirty="0"/>
              <a:t>αξιολόγηση</a:t>
            </a:r>
            <a:r>
              <a:rPr lang="el-GR" dirty="0"/>
              <a:t> θεωρείται διαδικασία που αφορά όλες τις γνωστικές διαδικασίες και εντάσσεται σε κάθε τεταρτημόριο του κύκλου.</a:t>
            </a:r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886A-AF14-4720-9957-EA5E377AB02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3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7762" cy="1009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dirty="0">
                <a:solidFill>
                  <a:schemeClr val="tx2">
                    <a:satMod val="130000"/>
                  </a:schemeClr>
                </a:solidFill>
              </a:rPr>
              <a:t>Σχεδιάζω σενάρια με το </a:t>
            </a:r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</a:rPr>
              <a:t>μοντέλο</a:t>
            </a:r>
            <a:br>
              <a:rPr lang="el-GR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l-GR" sz="3200" dirty="0">
                <a:solidFill>
                  <a:schemeClr val="tx2">
                    <a:satMod val="130000"/>
                  </a:schemeClr>
                </a:solidFill>
              </a:rPr>
              <a:t>«Μάθηση μέσω σχεδιασμού» </a:t>
            </a:r>
          </a:p>
        </p:txBody>
      </p:sp>
      <p:pic>
        <p:nvPicPr>
          <p:cNvPr id="53250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125538"/>
            <a:ext cx="3890962" cy="1803400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971600" y="2996952"/>
            <a:ext cx="7992888" cy="3190488"/>
          </a:xfrm>
        </p:spPr>
        <p:txBody>
          <a:bodyPr>
            <a:normAutofit lnSpcReduction="10000"/>
          </a:bodyPr>
          <a:lstStyle/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Ο </a:t>
            </a:r>
            <a:r>
              <a:rPr lang="el-GR" dirty="0"/>
              <a:t>εκπαιδευτικός εστιάζει </a:t>
            </a:r>
            <a:r>
              <a:rPr lang="el-GR" dirty="0" smtClean="0"/>
              <a:t>στο</a:t>
            </a:r>
          </a:p>
          <a:p>
            <a:pPr marL="365760" indent="-283464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/>
              <a:t> </a:t>
            </a:r>
            <a:r>
              <a:rPr lang="el-GR" dirty="0"/>
              <a:t>«</a:t>
            </a:r>
            <a:r>
              <a:rPr lang="el-GR" b="1" i="1" dirty="0"/>
              <a:t>τι</a:t>
            </a:r>
            <a:r>
              <a:rPr lang="el-GR" dirty="0"/>
              <a:t> και </a:t>
            </a:r>
            <a:r>
              <a:rPr lang="el-GR" b="1" i="1" dirty="0"/>
              <a:t>πώς</a:t>
            </a:r>
            <a:r>
              <a:rPr lang="el-GR" dirty="0"/>
              <a:t> θα </a:t>
            </a:r>
            <a:r>
              <a:rPr lang="el-GR" u="sng" dirty="0"/>
              <a:t>μάθουν</a:t>
            </a:r>
            <a:r>
              <a:rPr lang="el-GR" dirty="0"/>
              <a:t> οι μαθητές του» και </a:t>
            </a:r>
            <a:endParaRPr lang="el-GR" dirty="0" smtClean="0"/>
          </a:p>
          <a:p>
            <a:pPr marL="365760" indent="-283464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/>
              <a:t> όχι </a:t>
            </a:r>
            <a:r>
              <a:rPr lang="el-GR" dirty="0"/>
              <a:t>στο «</a:t>
            </a:r>
            <a:r>
              <a:rPr lang="el-GR" strike="sngStrike" dirty="0"/>
              <a:t>τι θα διδάξει</a:t>
            </a:r>
            <a:r>
              <a:rPr lang="el-GR" dirty="0"/>
              <a:t>», θέτοντας </a:t>
            </a:r>
            <a:r>
              <a:rPr lang="el-GR" dirty="0" smtClean="0"/>
              <a:t>το</a:t>
            </a:r>
            <a:r>
              <a:rPr lang="el-GR" dirty="0"/>
              <a:t>ν</a:t>
            </a:r>
            <a:r>
              <a:rPr lang="el-GR" dirty="0" smtClean="0"/>
              <a:t> </a:t>
            </a:r>
            <a:r>
              <a:rPr lang="el-GR" dirty="0"/>
              <a:t>μαθητή στο επίκεντρο της εκπαιδευτικής πράξης.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Έτσι</a:t>
            </a:r>
            <a:r>
              <a:rPr lang="el-GR" dirty="0"/>
              <a:t>, οι μαθητές εμπλέκονται στη </a:t>
            </a:r>
            <a:r>
              <a:rPr lang="el-GR" b="1" dirty="0" smtClean="0"/>
              <a:t>δημιουργία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μαθησιακών </a:t>
            </a:r>
            <a:r>
              <a:rPr lang="el-GR" b="1" dirty="0"/>
              <a:t>εμπειριών</a:t>
            </a:r>
            <a:r>
              <a:rPr lang="el-GR" dirty="0"/>
              <a:t>, σχεδιάζοντας την </a:t>
            </a:r>
            <a:r>
              <a:rPr lang="el-GR" dirty="0" smtClean="0"/>
              <a:t>πορεία</a:t>
            </a:r>
          </a:p>
          <a:p>
            <a:pPr marL="365760" indent="-283464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τους </a:t>
            </a:r>
            <a:r>
              <a:rPr lang="el-GR" dirty="0"/>
              <a:t>προς τη μάθηση.</a:t>
            </a:r>
          </a:p>
          <a:p>
            <a:pPr marL="48463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68A920-0E84-45F7-A4A3-5C295679F265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8BDD6-DB5A-40D1-B201-AFDE24FCC575}" type="slidenum">
              <a:rPr lang="el-GR"/>
              <a:pPr>
                <a:defRPr/>
              </a:pPr>
              <a:t>21</a:t>
            </a:fld>
            <a:endParaRPr lang="el-GR"/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4859338" y="6211888"/>
            <a:ext cx="522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Υπουργείο Παιδείας, Έρευνας και Θρησκευμάτων  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Ινστιτούτο Εκπαιδευτικής Πολιτικής (Ι.Ε.Π.)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Επιστημονική Επιτροπή Ξένων Γλωσσών</a:t>
            </a:r>
          </a:p>
        </p:txBody>
      </p:sp>
      <p:pic>
        <p:nvPicPr>
          <p:cNvPr id="53255" name="Picture 2" descr="logo_eps_fina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6211888"/>
            <a:ext cx="9556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13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Σενάριο αναλυτικού προγράμματος για τα Γερμανικά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568952" cy="4886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825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ΓΕΡΜΑΝΙΚΑ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94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ΕΠΙΠΕΔΟ / ΠΡΟΦΙΛ</a:t>
                      </a:r>
                      <a:r>
                        <a:rPr lang="el-GR" sz="1800" b="1" baseline="0" dirty="0" smtClean="0"/>
                        <a:t> </a:t>
                      </a:r>
                      <a:r>
                        <a:rPr lang="el-GR" sz="1800" b="1" dirty="0" smtClean="0"/>
                        <a:t>ΜΑΘΗΤΙΚΟΥ</a:t>
                      </a:r>
                      <a:r>
                        <a:rPr lang="el-GR" sz="1800" b="1" baseline="0" dirty="0" smtClean="0"/>
                        <a:t> ΚΟΙΝΟΥ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Α1 - / Α1 /</a:t>
                      </a:r>
                      <a:r>
                        <a:rPr lang="el-GR" sz="1800" baseline="0" dirty="0" smtClean="0"/>
                        <a:t> Α1 + / τάξη μεικτής ικανότητας</a:t>
                      </a:r>
                      <a:endParaRPr lang="el-G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25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ΣΥΝΟΛΟ ΩΡΩΝ ΔΙΔΑΣΚΑΛΙΑΣ 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baseline="0" dirty="0" smtClean="0"/>
                        <a:t>2 διδακτικές ώρες </a:t>
                      </a:r>
                      <a:endParaRPr lang="el-G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252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ΓΕΝΙΚΟΤΕΡΟΙ ΜΑΘΗΣΙΑΚΟΙ ΣΤΟΧΟΙ</a:t>
                      </a:r>
                      <a:r>
                        <a:rPr lang="el-GR" sz="1800" b="1" baseline="0" dirty="0" smtClean="0"/>
                        <a:t> (όπως ορίζονται από το ΕΠΣ-ΞΓ)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Μύηση σε ερευνητικές</a:t>
                      </a:r>
                      <a:r>
                        <a:rPr lang="el-GR" sz="1800" baseline="0" dirty="0" smtClean="0"/>
                        <a:t> διαδικασίες και διεργασίες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Κατανόηση βασικών εννοιών και γεγονότων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Επικοινωνία και συνεργασία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Σύνδεση με παραγωγή και δημιουργία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299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ΕΙΔΙΚΟΙ</a:t>
                      </a:r>
                      <a:r>
                        <a:rPr lang="el-GR" sz="1800" b="1" baseline="0" dirty="0" smtClean="0"/>
                        <a:t> ΕΠΙΚΟΙΝΩΝΙΑΚΟΙ ΣΤΟΧΟΙ ΚΑΙ </a:t>
                      </a:r>
                    </a:p>
                    <a:p>
                      <a:r>
                        <a:rPr lang="el-GR" sz="1800" b="1" baseline="0" dirty="0" smtClean="0"/>
                        <a:t>ΕΠΙΚΟΙΝΩΝΙΑΚΗ ΔΡΑΣΤΗΡΙΟΤΗΤΑ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Εκφράζω ποσότητα (αριθμοί) </a:t>
                      </a:r>
                    </a:p>
                    <a:p>
                      <a:r>
                        <a:rPr lang="el-GR" sz="1800" dirty="0" smtClean="0"/>
                        <a:t>Δίνω</a:t>
                      </a:r>
                      <a:r>
                        <a:rPr lang="el-GR" sz="1800" baseline="0" dirty="0" smtClean="0"/>
                        <a:t> μια πληροφορία σχετικά με τον χρόνο, τον τόπο, ένα πρόσωπο / προσκαλώ σε γραπτό λόγο (κατανόηση και παραγωγή γραπτού λόγου)</a:t>
                      </a:r>
                      <a:endParaRPr lang="el-G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Θέση ημερομηνίας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D65FCD-6C17-4359-97E3-E3746C6010DD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DA18F-E306-4BE9-8544-D3354E526A7F}" type="slidenum">
              <a:rPr lang="el-GR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47675" y="314325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l-GR" smtClean="0">
                <a:solidFill>
                  <a:srgbClr val="C00000"/>
                </a:solidFill>
                <a:latin typeface="Calibri" pitchFamily="34" charset="0"/>
              </a:rPr>
              <a:t>Οι γνωστικές διεργασίες 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185791" y="1283273"/>
            <a:ext cx="5672137" cy="4569048"/>
          </a:xfrm>
          <a:solidFill>
            <a:srgbClr val="CEE8D4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87313" indent="-4763" algn="just">
              <a:spcBef>
                <a:spcPts val="0"/>
              </a:spcBef>
              <a:buNone/>
            </a:pPr>
            <a:r>
              <a:rPr lang="el-GR" sz="2200" b="1" dirty="0" smtClean="0"/>
              <a:t>Βιώνοντας το γνωστό: </a:t>
            </a:r>
          </a:p>
          <a:p>
            <a:pPr marL="87313" indent="-4763" algn="just">
              <a:spcBef>
                <a:spcPts val="0"/>
              </a:spcBef>
              <a:buNone/>
            </a:pPr>
            <a:r>
              <a:rPr lang="el-GR" sz="2200" dirty="0" smtClean="0"/>
              <a:t>Δραστηριότητες που αναδεικνύουν τις </a:t>
            </a:r>
          </a:p>
          <a:p>
            <a:pPr marL="87313" indent="-4763" algn="just">
              <a:spcBef>
                <a:spcPts val="0"/>
              </a:spcBef>
              <a:buNone/>
            </a:pPr>
            <a:r>
              <a:rPr lang="el-GR" sz="2200" b="1" dirty="0" smtClean="0"/>
              <a:t>προσωπικές εμπειρίες </a:t>
            </a:r>
            <a:r>
              <a:rPr lang="el-GR" sz="2200" dirty="0" smtClean="0"/>
              <a:t>των μαθητών και την</a:t>
            </a:r>
          </a:p>
          <a:p>
            <a:pPr marL="87313" indent="-4763" algn="just">
              <a:spcBef>
                <a:spcPts val="0"/>
              </a:spcBef>
              <a:buNone/>
            </a:pPr>
            <a:r>
              <a:rPr lang="el-GR" sz="2200" dirty="0" smtClean="0"/>
              <a:t>προηγούμενη γνώση τους.</a:t>
            </a:r>
          </a:p>
          <a:p>
            <a:pPr marL="87313" indent="-4763">
              <a:buNone/>
            </a:pPr>
            <a:endParaRPr lang="el-GR" sz="2200" dirty="0" smtClean="0">
              <a:solidFill>
                <a:srgbClr val="C0F6CF"/>
              </a:solidFill>
            </a:endParaRPr>
          </a:p>
          <a:p>
            <a:pPr marL="87313" indent="-4763" algn="just">
              <a:spcBef>
                <a:spcPts val="0"/>
              </a:spcBef>
              <a:buNone/>
            </a:pPr>
            <a:r>
              <a:rPr lang="el-GR" sz="2200" b="1" dirty="0" smtClean="0"/>
              <a:t>Βιώνοντας το νέο: </a:t>
            </a:r>
          </a:p>
          <a:p>
            <a:pPr marL="87313" indent="-4763" algn="just">
              <a:spcBef>
                <a:spcPts val="0"/>
              </a:spcBef>
              <a:buNone/>
            </a:pPr>
            <a:r>
              <a:rPr lang="el-GR" sz="2200" dirty="0" smtClean="0"/>
              <a:t>Δραστηριότητες που εμβαπτίζουν τους</a:t>
            </a:r>
          </a:p>
          <a:p>
            <a:pPr marL="87313" indent="-47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200" dirty="0" smtClean="0"/>
              <a:t>μαθητές σε νέες εμπειρίες ή πληροφορίες με συστηματικό τρόπο.</a:t>
            </a:r>
          </a:p>
          <a:p>
            <a:pPr marL="87313" indent="-4763" algn="just" eaLnBrk="1" hangingPunct="1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l-GR" sz="2200" dirty="0" smtClean="0">
                <a:latin typeface="Calibri" pitchFamily="34" charset="0"/>
              </a:rPr>
              <a:t>Ενδεικτικά θέματα: Αθλητισμός, χώρες,</a:t>
            </a:r>
          </a:p>
          <a:p>
            <a:pPr marL="87313" indent="-4763" algn="just" eaLnBrk="1" hangingPunct="1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l-GR" sz="2200" dirty="0" smtClean="0">
                <a:latin typeface="Calibri" pitchFamily="34" charset="0"/>
              </a:rPr>
              <a:t>φαγητό</a:t>
            </a:r>
            <a:r>
              <a:rPr lang="el-GR" sz="22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l-GR" sz="2200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χόμπυ</a:t>
            </a:r>
            <a:r>
              <a:rPr lang="el-GR" sz="22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οικογένεια, χρώματα κ.ά. </a:t>
            </a:r>
            <a:endParaRPr lang="en-US" sz="22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9220" name="4 - Θέση περιεχομέν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230" t="27782" r="3078" b="3580"/>
          <a:stretch>
            <a:fillRect/>
          </a:stretch>
        </p:blipFill>
        <p:spPr>
          <a:xfrm>
            <a:off x="323528" y="1916832"/>
            <a:ext cx="2862263" cy="2459038"/>
          </a:xfrm>
        </p:spPr>
      </p:pic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1FC5-4186-4D6A-8EE8-9E9A022E4EFE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896544" cy="576064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Ολυμπιακοί αγώνες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31840" y="1340768"/>
            <a:ext cx="5688632" cy="4752528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Font typeface="Wingdings 2" pitchFamily="18" charset="2"/>
              <a:buChar char=""/>
            </a:pPr>
            <a:r>
              <a:rPr lang="el-GR" sz="2400" dirty="0" smtClean="0"/>
              <a:t>Ερέθισμα: Τι κάνατε το καλοκαίρι; </a:t>
            </a:r>
          </a:p>
          <a:p>
            <a:pPr marL="0">
              <a:spcBef>
                <a:spcPts val="0"/>
              </a:spcBef>
              <a:buFont typeface="Wingdings 2" pitchFamily="18" charset="2"/>
              <a:buChar char=""/>
            </a:pPr>
            <a:r>
              <a:rPr lang="el-GR" sz="2400" dirty="0" smtClean="0"/>
              <a:t>Σε τι παραπέμπει η εικόνα; </a:t>
            </a:r>
          </a:p>
          <a:p>
            <a:pPr marL="0">
              <a:spcBef>
                <a:spcPts val="0"/>
              </a:spcBef>
              <a:buFont typeface="Wingdings 2" pitchFamily="18" charset="2"/>
              <a:buChar char=""/>
            </a:pPr>
            <a:r>
              <a:rPr lang="el-GR" sz="2400" dirty="0" smtClean="0"/>
              <a:t>Είδατε Ολυμπιακούς;</a:t>
            </a:r>
          </a:p>
          <a:p>
            <a:pPr marL="0">
              <a:spcBef>
                <a:spcPts val="0"/>
              </a:spcBef>
              <a:buFont typeface="Wingdings 2" pitchFamily="18" charset="2"/>
              <a:buChar char=""/>
            </a:pPr>
            <a:r>
              <a:rPr lang="el-GR" sz="2400" dirty="0" smtClean="0"/>
              <a:t>Τι είναι οι Ολυμπιακοί Αγώνες;</a:t>
            </a:r>
          </a:p>
          <a:p>
            <a:pPr marL="0">
              <a:spcBef>
                <a:spcPts val="0"/>
              </a:spcBef>
              <a:buNone/>
            </a:pPr>
            <a:endParaRPr lang="el-GR" sz="2400" dirty="0" smtClean="0"/>
          </a:p>
          <a:p>
            <a:pPr marL="36353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Πώς λέγονται στη γλώσσα στόχου οι Ολυμπιακοί Αγώνες;</a:t>
            </a:r>
          </a:p>
          <a:p>
            <a:pPr marL="36353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Τι ξέρετε για τους Ολυμπιακούς Αγώνες;   </a:t>
            </a:r>
          </a:p>
          <a:p>
            <a:pPr marL="363538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Που ξεκίνησαν στην Αρχαιότητα και που στη σύγχρονη εποχή;</a:t>
            </a:r>
          </a:p>
          <a:p>
            <a:pPr marL="0">
              <a:spcBef>
                <a:spcPts val="0"/>
              </a:spcBef>
              <a:buNone/>
            </a:pPr>
            <a:endParaRPr lang="el-GR" sz="24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el-GR" sz="2400" dirty="0" smtClean="0"/>
              <a:t>Στη συνέχεια προκειμένου να </a:t>
            </a:r>
            <a:r>
              <a:rPr lang="el-GR" sz="2400" b="1" i="1" dirty="0" smtClean="0"/>
              <a:t>συνδεθούν</a:t>
            </a:r>
            <a:r>
              <a:rPr lang="el-GR" sz="2400" dirty="0" smtClean="0"/>
              <a:t> οι γνώσεις με τη νέα γνώση στη γλώσσα στόχου παρουσιάζεται ο πίνακας και προσεγγίζεται διαφοροποιημένα.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8" name="Picture 4" descr="Αποτέλεσμα εικόνας για ολυμπιακοί αγώ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1800200" cy="2163031"/>
          </a:xfrm>
          <a:prstGeom prst="rect">
            <a:avLst/>
          </a:prstGeom>
          <a:noFill/>
        </p:spPr>
      </p:pic>
      <p:pic>
        <p:nvPicPr>
          <p:cNvPr id="6" name="4 - Θέση περιεχομένου"/>
          <p:cNvPicPr>
            <a:picLocks/>
          </p:cNvPicPr>
          <p:nvPr/>
        </p:nvPicPr>
        <p:blipFill>
          <a:blip r:embed="rId3" cstate="print"/>
          <a:srcRect l="28230" t="27782" r="3078" b="3580"/>
          <a:stretch>
            <a:fillRect/>
          </a:stretch>
        </p:blipFill>
        <p:spPr>
          <a:xfrm>
            <a:off x="179512" y="3068960"/>
            <a:ext cx="2862263" cy="2459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7B2-528D-489E-9597-85304F653B0E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Τίτλος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642350" cy="431800"/>
          </a:xfrm>
          <a:solidFill>
            <a:srgbClr val="CEE8D4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Κατάλογος διοργανωτριών πόλεων Ολυμπιακών Αγώνων </a:t>
            </a:r>
            <a:r>
              <a:rPr lang="el-GR" b="0" smtClean="0"/>
              <a:t> </a:t>
            </a:r>
            <a:r>
              <a:rPr lang="en-US" b="0" smtClean="0"/>
              <a:t>(</a:t>
            </a:r>
            <a:r>
              <a:rPr lang="el-GR" b="0" smtClean="0"/>
              <a:t>Βικιπαίδεια</a:t>
            </a:r>
            <a:r>
              <a:rPr lang="en-US" b="0" smtClean="0"/>
              <a:t>)</a:t>
            </a:r>
            <a:endParaRPr lang="el-GR" b="0" smtClean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9D1CE7-AC39-4133-A005-A8AB3EF04369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E5026-9F36-4F1C-95CB-EEEF5527254B}" type="slidenum">
              <a:rPr lang="el-GR"/>
              <a:pPr>
                <a:defRPr/>
              </a:pPr>
              <a:t>25</a:t>
            </a:fld>
            <a:endParaRPr lang="el-GR"/>
          </a:p>
        </p:txBody>
      </p:sp>
      <p:pic>
        <p:nvPicPr>
          <p:cNvPr id="5" name="4 - Θέση εικόνας" descr="Κατάλογος διοργανωτριών πόλεων Ολυμπιακών Αγώνων - Βικιπαίδεια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12" b="712"/>
          <a:stretch>
            <a:fillRect/>
          </a:stretch>
        </p:blipFill>
        <p:spPr>
          <a:xfrm>
            <a:off x="467544" y="1124744"/>
            <a:ext cx="4419600" cy="4104456"/>
          </a:xfr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859338" y="6211888"/>
            <a:ext cx="522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Υπουργείο Παιδείας, Έρευνας και Θρησκευμάτων  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Ινστιτούτο Εκπαιδευτικής Πολιτικής (Ι.Ε.Π.)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Επιστημονική Επιτροπή Ξένων Γλωσσών</a:t>
            </a:r>
          </a:p>
        </p:txBody>
      </p:sp>
      <p:pic>
        <p:nvPicPr>
          <p:cNvPr id="58374" name="Picture 2" descr="logo_eps_fina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6211888"/>
            <a:ext cx="9556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 descr="Αποτέλεσμα εικόνας για olympische spiele 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4656">
            <a:off x="4068763" y="1592263"/>
            <a:ext cx="487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768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Α1-                            Α1+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  <a:solidFill>
            <a:srgbClr val="CEE8D4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Με αφορμή τον πίνακα δίνεται μια δομημένη πρόταση.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«</a:t>
            </a:r>
            <a:r>
              <a:rPr lang="el-GR" i="1" dirty="0" smtClean="0"/>
              <a:t>Οι Ολυμπιακοί Αγώνες έγιναν στ……</a:t>
            </a:r>
            <a:r>
              <a:rPr lang="el-GR" dirty="0" smtClean="0"/>
              <a:t>» κι αναφέρουν τη χώρα και την ήπειρο.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713616" cy="4663440"/>
          </a:xfrm>
          <a:solidFill>
            <a:srgbClr val="8AB688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Με την ίδια αφορμή επεκτείνουν την προηγούμενη πρόταση προσθέτοντας τη χρονιά διεξαγωγής.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«</a:t>
            </a:r>
            <a:r>
              <a:rPr lang="el-GR" i="1" dirty="0" smtClean="0"/>
              <a:t>Οι Ολυμπιακοί Αγώνες έγιναν το 2016 στο Ρίο της Βραζιλίας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92C-8B2F-4292-892A-2032E81F3DA5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Α1-                            Α1+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2409056"/>
          </a:xfrm>
          <a:solidFill>
            <a:srgbClr val="CEE8D4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Ποιους αθλητές ξέρετε;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Από την Ελλάδα,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από τη χώρα της γλώσσας στόχου ή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από άλλες χώρες;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713616" cy="2337048"/>
          </a:xfrm>
          <a:solidFill>
            <a:srgbClr val="8AB688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Οι μαθητές αναφέρουν τους αθλητές, το άθλημα, τη χώρα και προσθέτουν επιπλέον πληροφορίες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που τυχόν  γνωρίζουν σχετικά με αυτούς.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115616" y="41490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Το θέμα είναι μόνο η αφορμή.</a:t>
            </a:r>
          </a:p>
          <a:p>
            <a:pPr algn="just"/>
            <a:r>
              <a:rPr lang="el-GR" sz="2400" dirty="0" smtClean="0"/>
              <a:t>Η επιλογή των επικοινωνιακών στόχων υπαγορεύει </a:t>
            </a:r>
          </a:p>
          <a:p>
            <a:pPr algn="just">
              <a:buFontTx/>
              <a:buChar char="-"/>
            </a:pPr>
            <a:r>
              <a:rPr lang="el-GR" sz="2400" dirty="0" smtClean="0"/>
              <a:t> την επιλογή των γλωσσικών μέσων και</a:t>
            </a:r>
          </a:p>
          <a:p>
            <a:pPr algn="just">
              <a:buFontTx/>
              <a:buChar char="-"/>
            </a:pPr>
            <a:r>
              <a:rPr lang="el-GR" sz="2400" dirty="0" smtClean="0"/>
              <a:t> των </a:t>
            </a:r>
            <a:r>
              <a:rPr lang="el-GR" sz="2400" dirty="0" err="1" smtClean="0"/>
              <a:t>κειμενικών</a:t>
            </a:r>
            <a:r>
              <a:rPr lang="el-GR" sz="2400" dirty="0" smtClean="0"/>
              <a:t> τύπων.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4A87-581B-46A2-8F68-E7EF21B85255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81400" y="205596"/>
            <a:ext cx="5184576" cy="5919937"/>
          </a:xfrm>
          <a:solidFill>
            <a:srgbClr val="E7E7FF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l-GR" sz="2000" b="1" dirty="0" smtClean="0"/>
              <a:t>Εννοιολογώντας με ορολογία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l-GR" sz="2000" dirty="0" smtClean="0"/>
              <a:t>Δραστηριότητες που επιτρέπουν στους μαθητές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να </a:t>
            </a:r>
            <a:r>
              <a:rPr lang="el-GR" sz="2000" b="1" i="1" dirty="0" smtClean="0"/>
              <a:t>ομαδοποιούν</a:t>
            </a:r>
            <a:r>
              <a:rPr lang="el-GR" sz="2000" dirty="0" smtClean="0"/>
              <a:t> και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να </a:t>
            </a:r>
            <a:r>
              <a:rPr lang="el-GR" sz="2000" b="1" i="1" dirty="0" smtClean="0"/>
              <a:t>ταξινομούν</a:t>
            </a:r>
            <a:r>
              <a:rPr lang="el-GR" sz="2000" dirty="0" smtClean="0"/>
              <a:t> πράγματα,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να </a:t>
            </a:r>
            <a:r>
              <a:rPr lang="el-GR" sz="2000" b="1" i="1" dirty="0" smtClean="0"/>
              <a:t>αναπτύσσουν έννοιες</a:t>
            </a:r>
            <a:r>
              <a:rPr lang="el-GR" sz="2000" dirty="0" smtClean="0"/>
              <a:t> και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>
                <a:sym typeface="Wingdings"/>
              </a:rPr>
              <a:t>να </a:t>
            </a:r>
            <a:r>
              <a:rPr lang="el-GR" sz="2000" dirty="0" smtClean="0"/>
              <a:t>δίνουν τον </a:t>
            </a:r>
            <a:r>
              <a:rPr lang="el-GR" sz="2000" b="1" i="1" dirty="0" smtClean="0"/>
              <a:t>ορισμό</a:t>
            </a:r>
            <a:r>
              <a:rPr lang="el-GR" sz="2000" dirty="0" smtClean="0"/>
              <a:t> των όρων.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l-GR" sz="2000" dirty="0" smtClean="0"/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l-GR" sz="2000" b="1" dirty="0" smtClean="0"/>
              <a:t>Εννοιολογώντας με θεωρία: 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l-GR" sz="2000" dirty="0" smtClean="0"/>
              <a:t>Δραστηριότητες με τις οποίες οι μαθητές </a:t>
            </a:r>
          </a:p>
          <a:p>
            <a:pPr marL="82296" indent="0">
              <a:buClr>
                <a:schemeClr val="accent6">
                  <a:lumMod val="50000"/>
                </a:schemeClr>
              </a:buClr>
              <a:buNone/>
            </a:pPr>
            <a:r>
              <a:rPr lang="el-GR" sz="2000" b="1" dirty="0" smtClean="0"/>
              <a:t>συνδέουν έννοιες </a:t>
            </a:r>
            <a:r>
              <a:rPr lang="el-GR" sz="2000" dirty="0" smtClean="0"/>
              <a:t>μεταξύ τους προκειμένου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 να </a:t>
            </a:r>
            <a:r>
              <a:rPr lang="el-GR" sz="2000" b="1" i="1" dirty="0" smtClean="0"/>
              <a:t>καταφύγουν σε γενικεύσεις</a:t>
            </a:r>
            <a:r>
              <a:rPr lang="el-GR" sz="2000" dirty="0" smtClean="0"/>
              <a:t> ή για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000" dirty="0" smtClean="0"/>
              <a:t>να </a:t>
            </a:r>
            <a:r>
              <a:rPr lang="el-GR" sz="2000" b="1" i="1" dirty="0" smtClean="0"/>
              <a:t>χαρτογραφούν</a:t>
            </a:r>
            <a:r>
              <a:rPr lang="el-GR" sz="2000" dirty="0" smtClean="0"/>
              <a:t> τις διασυνδέσεις μεταξύ των εννοιών.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l-GR" sz="2000" dirty="0" smtClean="0"/>
          </a:p>
          <a:p>
            <a:pPr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Η </a:t>
            </a:r>
            <a:r>
              <a:rPr lang="el-GR" sz="2000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εννοιολόγηση</a:t>
            </a: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με θεωρία προσεγγίζεται με </a:t>
            </a:r>
          </a:p>
          <a:p>
            <a:pPr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l-GR" sz="20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δραστηριότητες ταξινόμησης  </a:t>
            </a: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όρων και </a:t>
            </a:r>
          </a:p>
          <a:p>
            <a:pPr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αντίστοιχων λέξεων, ανάλογα με το θέμα, π.χ.</a:t>
            </a:r>
          </a:p>
          <a:p>
            <a:pPr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φρούτα, αθλήματα, υγιεινό -ανθυγιεινό κλπ. 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l-GR" sz="2000" dirty="0" smtClean="0"/>
          </a:p>
          <a:p>
            <a:pPr eaLnBrk="1" hangingPunct="1">
              <a:buClr>
                <a:srgbClr val="7030A0"/>
              </a:buClr>
              <a:buFont typeface="Arial" pitchFamily="34" charset="0"/>
              <a:buChar char="•"/>
              <a:defRPr/>
            </a:pPr>
            <a:endParaRPr lang="el-GR" sz="2000" dirty="0" smtClean="0">
              <a:latin typeface="Calibri" pitchFamily="34" charset="0"/>
            </a:endParaRPr>
          </a:p>
        </p:txBody>
      </p:sp>
      <p:pic>
        <p:nvPicPr>
          <p:cNvPr id="10245" name="4 - Θέση περιεχομέν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656" t="3590" r="3078" b="21230"/>
          <a:stretch>
            <a:fillRect/>
          </a:stretch>
        </p:blipFill>
        <p:spPr>
          <a:xfrm>
            <a:off x="323528" y="1556792"/>
            <a:ext cx="3240360" cy="3334122"/>
          </a:xfrm>
        </p:spPr>
      </p:pic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6FAC-3A74-4F9E-9ED2-2C0A4AE17CE3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624" y="1111171"/>
            <a:ext cx="3744416" cy="2664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dirty="0" smtClean="0"/>
              <a:t>Α1-</a:t>
            </a:r>
          </a:p>
          <a:p>
            <a:pPr marL="0" indent="0" algn="ctr">
              <a:spcBef>
                <a:spcPts val="0"/>
              </a:spcBef>
              <a:buNone/>
            </a:pPr>
            <a:endParaRPr lang="el-GR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Δίνονται στους μαθητές,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σε ομάδες, εικόνες που απεικονίζουν αθλήματα και η αντίστοιχη λέξη – άθλημα, οι μαθητές καλούνται να αντιστοιχίσουν.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4048" y="1111171"/>
            <a:ext cx="3857632" cy="26250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l-GR" dirty="0" smtClean="0"/>
              <a:t>Α1+</a:t>
            </a:r>
          </a:p>
          <a:p>
            <a:pPr marL="0" indent="0">
              <a:buNone/>
            </a:pPr>
            <a:r>
              <a:rPr lang="el-GR" dirty="0" smtClean="0"/>
              <a:t>Στους μαθητές δίνονται οι ίδιες εικόνες χωρίς την αντίστοιχη  λέξη της γλώσσας στόχου. </a:t>
            </a:r>
          </a:p>
          <a:p>
            <a:pPr marL="0" indent="0">
              <a:buNone/>
            </a:pPr>
            <a:r>
              <a:rPr lang="el-GR" dirty="0" smtClean="0"/>
              <a:t>Σε περίπτωση που τελειώσουν νωρίτερα καλούνται να προσθέσουν τι κάνει ο αθλητής  π.χ. «Ο κολυμβητής κολυμπά.»</a:t>
            </a:r>
            <a:endParaRPr lang="el-GR" dirty="0"/>
          </a:p>
        </p:txBody>
      </p:sp>
      <p:pic>
        <p:nvPicPr>
          <p:cNvPr id="5" name="1 - Εικόνα" descr="2016_09_04_20_35_50_Piktogramme_der_Olympischen_Spiele_2012_in_London_Design_Tagebuch.png"/>
          <p:cNvPicPr>
            <a:picLocks noChangeAspect="1"/>
          </p:cNvPicPr>
          <p:nvPr/>
        </p:nvPicPr>
        <p:blipFill>
          <a:blip r:embed="rId2" cstate="print"/>
          <a:srcRect r="7887" b="2860"/>
          <a:stretch>
            <a:fillRect/>
          </a:stretch>
        </p:blipFill>
        <p:spPr>
          <a:xfrm>
            <a:off x="1043608" y="3775467"/>
            <a:ext cx="7848872" cy="2533853"/>
          </a:xfrm>
          <a:prstGeom prst="rect">
            <a:avLst/>
          </a:prstGeom>
        </p:spPr>
      </p:pic>
      <p:pic>
        <p:nvPicPr>
          <p:cNvPr id="7" name="4 - Θέση περιεχομένου"/>
          <p:cNvPicPr>
            <a:picLocks/>
          </p:cNvPicPr>
          <p:nvPr/>
        </p:nvPicPr>
        <p:blipFill>
          <a:blip r:embed="rId3" cstate="print"/>
          <a:srcRect l="28656" t="3590" r="3078" b="21230"/>
          <a:stretch>
            <a:fillRect/>
          </a:stretch>
        </p:blipFill>
        <p:spPr>
          <a:xfrm>
            <a:off x="107504" y="116632"/>
            <a:ext cx="1763688" cy="1461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BEB5-31FB-47D6-BD4A-C279A493D3F0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Περιεχόμενο</a:t>
            </a:r>
            <a:endParaRPr lang="el-GR" sz="3200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7723584" cy="422214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dirty="0" smtClean="0"/>
              <a:t> </a:t>
            </a:r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Ενότητα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  <a:r>
              <a:rPr lang="el-GR" dirty="0" smtClean="0"/>
              <a:t>Σχεδιασμός σεναρίων αναλυτικών προγραμμάτων σπουδών με βάση τις εκπαιδευτικές προσεγγίσεις του ΕΠΣ-ΞΓ </a:t>
            </a:r>
            <a:endParaRPr lang="el-GR" dirty="0"/>
          </a:p>
          <a:p>
            <a:pPr algn="just">
              <a:spcAft>
                <a:spcPts val="600"/>
              </a:spcAft>
            </a:pPr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Ενότητα</a:t>
            </a:r>
            <a:r>
              <a:rPr lang="el-GR" b="1" dirty="0"/>
              <a:t>: </a:t>
            </a:r>
            <a:r>
              <a:rPr lang="el-GR" dirty="0" smtClean="0"/>
              <a:t>Σενάρια </a:t>
            </a:r>
            <a:r>
              <a:rPr lang="el-GR" dirty="0"/>
              <a:t>Διαφοροποιημένης </a:t>
            </a:r>
            <a:r>
              <a:rPr lang="el-GR" dirty="0" smtClean="0"/>
              <a:t>Διδασκαλίας για την εκμάθηση της Γαλλικής και της Γερμανικής γλώσσας: </a:t>
            </a:r>
            <a:r>
              <a:rPr lang="el-GR" dirty="0"/>
              <a:t>Προετοιμασία και </a:t>
            </a:r>
            <a:r>
              <a:rPr lang="el-GR" dirty="0" smtClean="0"/>
              <a:t>Υλοποίηση</a:t>
            </a:r>
            <a:endParaRPr lang="en-US" dirty="0"/>
          </a:p>
          <a:p>
            <a:pPr algn="just"/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Ενότητα</a:t>
            </a:r>
            <a:r>
              <a:rPr lang="en-US" b="1" dirty="0"/>
              <a:t>: </a:t>
            </a:r>
            <a:r>
              <a:rPr lang="el-GR" dirty="0" err="1"/>
              <a:t>Αναστοχασμός</a:t>
            </a:r>
            <a:r>
              <a:rPr lang="el-GR" dirty="0"/>
              <a:t> </a:t>
            </a:r>
            <a:r>
              <a:rPr lang="el-GR" dirty="0" smtClean="0"/>
              <a:t>- Συζήτηση πάνω στον σχεδιασμό και την υλοποίηση των σεναρίων </a:t>
            </a:r>
            <a:endParaRPr lang="en-US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21B9-85BC-4632-ACDB-DD95BEFCAB8D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7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624" y="1052736"/>
            <a:ext cx="3744416" cy="2592288"/>
          </a:xfrm>
          <a:solidFill>
            <a:srgbClr val="E5E5FF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dirty="0" smtClean="0"/>
              <a:t>Α1-</a:t>
            </a:r>
          </a:p>
          <a:p>
            <a:pPr marL="0" indent="0" algn="ctr">
              <a:spcBef>
                <a:spcPts val="0"/>
              </a:spcBef>
              <a:buNone/>
            </a:pPr>
            <a:endParaRPr lang="el-GR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dirty="0" smtClean="0"/>
              <a:t>Στη συνέχεια δίνονται στους μαθητές, σε ομάδες, κατηγορίες αθλημάτων και καλούνται να ταξινομήσουν τα αθλήματα ανά κατηγορία, π.χ. ομαδικά, ατομικά, θαλάσσια, χειμερινά, αρχαία ελληνικά  κ.ά.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4048" y="1052736"/>
            <a:ext cx="3857632" cy="26250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l-GR" dirty="0" smtClean="0"/>
              <a:t>Α1+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l-GR" dirty="0" smtClean="0"/>
              <a:t>Η ίδια δραστηριότητα δίνεται και στους πιο προχωρημένους μαθητές και προστίθεται μια δραστηριότητα σχετικά με τον εξοπλισμό.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l-GR" dirty="0" smtClean="0"/>
              <a:t>Π.χ. Τι χρειάζεται ένας </a:t>
            </a:r>
            <a:r>
              <a:rPr lang="el-GR" dirty="0" err="1" smtClean="0"/>
              <a:t>σκιερ</a:t>
            </a:r>
            <a:r>
              <a:rPr lang="el-GR" dirty="0" smtClean="0"/>
              <a:t>; </a:t>
            </a:r>
          </a:p>
          <a:p>
            <a:pPr marL="0" indent="0" algn="ctr">
              <a:spcAft>
                <a:spcPts val="1000"/>
              </a:spcAft>
              <a:buNone/>
            </a:pPr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331640" y="3326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  <a:buNone/>
            </a:pPr>
            <a:r>
              <a:rPr lang="el-GR" sz="2800" b="1" dirty="0" err="1" smtClean="0"/>
              <a:t>Εννοιολογώντας</a:t>
            </a:r>
            <a:endParaRPr lang="el-GR" sz="2800" b="1" dirty="0" smtClean="0"/>
          </a:p>
        </p:txBody>
      </p:sp>
      <p:pic>
        <p:nvPicPr>
          <p:cNvPr id="1028" name="Picture 4" descr="https://thumbs.dreamstime.com/z/sportausrstung-38288799.jpg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5004048" y="3429000"/>
            <a:ext cx="3897983" cy="28154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41" y="3712855"/>
            <a:ext cx="3758711" cy="2821979"/>
          </a:xfrm>
          <a:prstGeom prst="rect">
            <a:avLst/>
          </a:prstGeom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C21B-6B49-49AC-873F-EA6DBB34A90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4344" y="170398"/>
            <a:ext cx="5616624" cy="6088211"/>
          </a:xfrm>
          <a:solidFill>
            <a:srgbClr val="FFCCCC"/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000" b="1" dirty="0" smtClean="0"/>
              <a:t>Αναλύοντας λειτουργικά: </a:t>
            </a:r>
            <a:r>
              <a:rPr lang="el-GR" sz="2000" dirty="0" smtClean="0"/>
              <a:t>Δραστηριότητες που διερευνούν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</a:t>
            </a:r>
            <a:r>
              <a:rPr lang="el-GR" sz="2000" dirty="0" smtClean="0">
                <a:latin typeface="Calibri" pitchFamily="34" charset="0"/>
              </a:rPr>
              <a:t>ην νέα γνώση σε βάθος,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 τα αίτια,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τα αποτελέσματα,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τις σχέσεις και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 τις λειτουργίες των εννοιών.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	</a:t>
            </a:r>
            <a:r>
              <a:rPr lang="el-GR" sz="2000" b="1" dirty="0" smtClean="0">
                <a:latin typeface="Calibri" pitchFamily="34" charset="0"/>
              </a:rPr>
              <a:t>Ενθαρρύνει τους μαθητές να σκεφτούν πάνω σε αυτά.</a:t>
            </a:r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Αναλύοντας κριτικά: </a:t>
            </a:r>
            <a:r>
              <a:rPr lang="el-GR" sz="2000" dirty="0" smtClean="0"/>
              <a:t>Δραστηριότητες που διερευνούν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κίνητρα,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τους σκοπούς και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τα ενδιαφέροντα.</a:t>
            </a:r>
          </a:p>
          <a:p>
            <a:pPr>
              <a:buNone/>
            </a:pPr>
            <a:endParaRPr lang="el-GR" sz="2000" dirty="0" smtClean="0">
              <a:solidFill>
                <a:srgbClr val="9C4839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l-GR" sz="2000" dirty="0" smtClean="0">
                <a:solidFill>
                  <a:srgbClr val="C00000"/>
                </a:solidFill>
                <a:latin typeface="Calibri" pitchFamily="34" charset="0"/>
              </a:rPr>
              <a:t>Πώς;</a:t>
            </a: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Η διαδικασία θέτει ερωτήματα όπως «Για τι είναι αυτό;» ή «Τι κάνει;» Ενδείκνυται η αξιοποίηση Διαγραμμάτων.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Μέσα από την ανάλυση οργανώνεται η σκέψη, αναπτύσσεται κριτική σκέψη, εξάγονται συμπεράσματα, διατυπώνονται κανόνες, αναπτύσσονται στρατηγικές μάθησης κ.ά. </a:t>
            </a:r>
          </a:p>
          <a:p>
            <a:pPr>
              <a:buClr>
                <a:schemeClr val="tx2"/>
              </a:buClr>
              <a:buNone/>
              <a:defRPr/>
            </a:pPr>
            <a:endParaRPr lang="el-GR" sz="20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	Αξιοποιείται συχνά σε σχέση με τη </a:t>
            </a:r>
            <a:r>
              <a:rPr lang="el-GR" sz="20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Γραμματική.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1269" name="6 - Θέση περιεχομέν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026" t="7162" r="16141" b="16553"/>
          <a:stretch>
            <a:fillRect/>
          </a:stretch>
        </p:blipFill>
        <p:spPr>
          <a:xfrm>
            <a:off x="6156176" y="3429000"/>
            <a:ext cx="2641749" cy="2962275"/>
          </a:xfrm>
        </p:spPr>
      </p:pic>
      <p:sp>
        <p:nvSpPr>
          <p:cNvPr id="7" name="6 - Ορθογώνιο"/>
          <p:cNvSpPr/>
          <p:nvPr/>
        </p:nvSpPr>
        <p:spPr>
          <a:xfrm>
            <a:off x="6156177" y="1196752"/>
            <a:ext cx="2837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l-GR" sz="16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+mn-cs"/>
              </a:rPr>
              <a:t>«…το να κατανοείς κάτι σημαίνει ότι μπορείς να δεις τις σχέσεις του με άλλα πράγματα: ποιες συνέπειες προκύπτουν από αυτό, τι το προκαλεί... Αυτές οι σχέσεις δεν είναι πάντα προφανείς». </a:t>
            </a:r>
            <a:endParaRPr lang="el-GR" sz="16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+mn-cs"/>
            </a:endParaRPr>
          </a:p>
          <a:p>
            <a:pPr algn="just">
              <a:defRPr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Dewey</a:t>
            </a:r>
            <a:r>
              <a:rPr lang="el-GR" sz="16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(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1933)</a:t>
            </a:r>
            <a:endParaRPr lang="el-GR" sz="1600" dirty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774A-79B3-4D91-B32A-E7694EDDAD5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- Θέση περιεχομένου"/>
          <p:cNvPicPr>
            <a:picLocks/>
          </p:cNvPicPr>
          <p:nvPr/>
        </p:nvPicPr>
        <p:blipFill>
          <a:blip r:embed="rId2" cstate="print"/>
          <a:srcRect l="6026" t="7162" r="23963" b="24227"/>
          <a:stretch>
            <a:fillRect/>
          </a:stretch>
        </p:blipFill>
        <p:spPr>
          <a:xfrm>
            <a:off x="6948264" y="0"/>
            <a:ext cx="1584176" cy="172819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760640" cy="432048"/>
          </a:xfrm>
        </p:spPr>
        <p:txBody>
          <a:bodyPr/>
          <a:lstStyle/>
          <a:p>
            <a:pPr algn="ctr"/>
            <a:r>
              <a:rPr lang="el-GR" dirty="0" smtClean="0"/>
              <a:t>Μετάλλια Ολυμπιακών Αγώνων 2016</a:t>
            </a:r>
            <a:endParaRPr lang="el-GR" dirty="0"/>
          </a:p>
        </p:txBody>
      </p:sp>
      <p:pic>
        <p:nvPicPr>
          <p:cNvPr id="5" name="4 - Θέση εικόνας" descr="μετάλλια ολυμπιακών αγώνων 2016 - Αναζήτηση Google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b="5244"/>
          <a:stretch>
            <a:fillRect/>
          </a:stretch>
        </p:blipFill>
        <p:spPr>
          <a:xfrm>
            <a:off x="323528" y="980728"/>
            <a:ext cx="5256584" cy="2592288"/>
          </a:xfrm>
        </p:spPr>
      </p:pic>
      <p:pic>
        <p:nvPicPr>
          <p:cNvPr id="54276" name="Picture 4" descr="Αποτέλεσμα εικόνας για μετάλλια ολυμπιακών αγώνων 2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886810" cy="1800648"/>
          </a:xfrm>
          <a:prstGeom prst="rect">
            <a:avLst/>
          </a:prstGeom>
          <a:noFill/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523621" y="3740812"/>
            <a:ext cx="3744416" cy="2592288"/>
          </a:xfrm>
          <a:prstGeom prst="roundRect">
            <a:avLst>
              <a:gd name="adj" fmla="val 783"/>
            </a:avLst>
          </a:prstGeom>
          <a:solidFill>
            <a:schemeClr val="accent3">
              <a:lumMod val="20000"/>
              <a:lumOff val="80000"/>
            </a:schemeClr>
          </a:solidFill>
          <a:ln w="127000">
            <a:noFill/>
            <a:miter lim="800000"/>
          </a:ln>
          <a:effectLst/>
        </p:spPr>
        <p:txBody>
          <a:bodyPr lIns="91440" tIns="274320" anchor="t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Α1-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μαθητές καλούνται να αναφέρουν πόσα χρυσά, αργυρά,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χάλκινα μετάλλια πήραν οι χώρες του πίνακα.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718958" y="3706499"/>
            <a:ext cx="3888432" cy="2520280"/>
          </a:xfrm>
          <a:prstGeom prst="roundRect">
            <a:avLst>
              <a:gd name="adj" fmla="val 783"/>
            </a:avLst>
          </a:prstGeom>
          <a:solidFill>
            <a:srgbClr val="EBA7A7"/>
          </a:solidFill>
          <a:ln w="127000">
            <a:noFill/>
            <a:miter lim="800000"/>
          </a:ln>
          <a:effectLst/>
        </p:spPr>
        <p:txBody>
          <a:bodyPr lIns="91440" tIns="274320" anchor="t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Α1+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μαθητές καλούνται να παρουσιάσουν συγκρίνοντας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τον αριθμό των μεταλλίων, π.χ. </a:t>
            </a:r>
            <a:r>
              <a:rPr lang="el-GR" sz="3200" dirty="0" smtClean="0"/>
              <a:t>οι ΗΠΑ πήραν τα περισσότερα, η Κίνα πήρε λιγότερα από την …και περισσότερα από την ….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10" name="Picture 2" descr="logo_eps_final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A9C5-D3BE-4F0E-8B51-17694CFB7D3A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7 - Θέση περιεχομένου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659" t="29350" r="21474" b="3580"/>
          <a:stretch>
            <a:fillRect/>
          </a:stretch>
        </p:blipFill>
        <p:spPr>
          <a:xfrm>
            <a:off x="6084168" y="1412776"/>
            <a:ext cx="2855913" cy="269716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13216" y="185082"/>
            <a:ext cx="5987901" cy="5836206"/>
          </a:xfrm>
          <a:solidFill>
            <a:srgbClr val="FFFFCC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2300" b="1" dirty="0" smtClean="0"/>
              <a:t>Εφαρμόζοντας κατάλληλα:</a:t>
            </a:r>
          </a:p>
          <a:p>
            <a:pPr marL="87313" indent="-4763">
              <a:spcBef>
                <a:spcPts val="0"/>
              </a:spcBef>
              <a:buNone/>
            </a:pPr>
            <a:r>
              <a:rPr lang="el-GR" sz="2300" dirty="0" smtClean="0"/>
              <a:t>Δραστηριότητες που απαιτούν την </a:t>
            </a:r>
            <a:r>
              <a:rPr lang="el-GR" sz="2300" b="1" i="1" dirty="0" smtClean="0"/>
              <a:t>εφαρμογή των γνώσεων </a:t>
            </a:r>
            <a:r>
              <a:rPr lang="el-GR" sz="2300" dirty="0" smtClean="0"/>
              <a:t>με αξιοποίηση ποικίλων πηγών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300" dirty="0" smtClean="0"/>
              <a:t>ως ερεθίσματα για ενεργοποίηση και ως έμπνευση για δημιουργία, π.χ. πίνακες, μουσική, φωτογραφίες, κατάλογοι, αποσπάσματα ταινιών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300" dirty="0" smtClean="0"/>
              <a:t>σε πραγματικά προβλήματα και πραγματικές καταστάσεις.</a:t>
            </a:r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r>
              <a:rPr lang="el-GR" sz="2300" b="1" dirty="0" smtClean="0"/>
              <a:t>Εφαρμόζοντας δημιουργικά: </a:t>
            </a:r>
          </a:p>
          <a:p>
            <a:pPr marL="87313" indent="-4763">
              <a:buNone/>
            </a:pPr>
            <a:r>
              <a:rPr lang="el-GR" sz="2300" dirty="0" smtClean="0"/>
              <a:t>Δραστηριότητες που απαιτούν </a:t>
            </a:r>
            <a:r>
              <a:rPr lang="el-GR" sz="2300" b="1" i="1" dirty="0" smtClean="0"/>
              <a:t>μεταφορά των γνώσεων σε νέες καταστάσεις</a:t>
            </a:r>
            <a:r>
              <a:rPr lang="el-GR" sz="2300" dirty="0" smtClean="0"/>
              <a:t> και σε διαφορετικά πλαίσια με </a:t>
            </a:r>
          </a:p>
          <a:p>
            <a:pPr marL="365125" indent="-277813" algn="just">
              <a:buFont typeface="Wingdings" panose="05000000000000000000" pitchFamily="2" charset="2"/>
              <a:buChar char="ü"/>
            </a:pPr>
            <a:r>
              <a:rPr lang="el-GR" sz="2300" dirty="0" smtClean="0"/>
              <a:t>αξιοποίηση των δυνατοτήτων των νέων τεχνολογιών, πχ. δημιουργία </a:t>
            </a:r>
            <a:r>
              <a:rPr lang="el-GR" sz="2300" dirty="0" err="1" smtClean="0"/>
              <a:t>κόμικ</a:t>
            </a:r>
            <a:r>
              <a:rPr lang="el-GR" sz="2300" dirty="0" smtClean="0"/>
              <a:t>, παρουσιάσεων, ηλεκτρονικές αφίσες (</a:t>
            </a:r>
            <a:r>
              <a:rPr lang="en-US" sz="2300" dirty="0" err="1" smtClean="0"/>
              <a:t>glogster</a:t>
            </a:r>
            <a:r>
              <a:rPr lang="en-US" sz="2300" dirty="0" smtClean="0"/>
              <a:t>)</a:t>
            </a:r>
            <a:r>
              <a:rPr lang="el-GR" sz="2300" dirty="0" smtClean="0"/>
              <a:t> κ.ά. </a:t>
            </a:r>
          </a:p>
          <a:p>
            <a:pPr marL="365125" indent="-277813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l-GR" sz="2300" dirty="0" smtClean="0"/>
              <a:t>Καλλιτεχνικές δημιουργίες, όπως κολάζ, αφίσες, παιχνίδια με κάρτες, </a:t>
            </a:r>
            <a:r>
              <a:rPr lang="en-US" sz="2300" dirty="0" smtClean="0"/>
              <a:t>memory</a:t>
            </a:r>
            <a:r>
              <a:rPr lang="el-GR" sz="2300" dirty="0" smtClean="0"/>
              <a:t> (εικόνα και λέξη), </a:t>
            </a:r>
            <a:r>
              <a:rPr lang="en-US" sz="2300" dirty="0" smtClean="0"/>
              <a:t>domino </a:t>
            </a:r>
            <a:r>
              <a:rPr lang="el-GR" sz="2300" dirty="0" smtClean="0"/>
              <a:t>κ.ά.</a:t>
            </a:r>
          </a:p>
          <a:p>
            <a:pPr marL="87312" indent="0" algn="just">
              <a:spcBef>
                <a:spcPts val="0"/>
              </a:spcBef>
              <a:buNone/>
              <a:defRPr/>
            </a:pPr>
            <a:endParaRPr lang="el-GR" sz="2300" b="1" dirty="0" smtClean="0"/>
          </a:p>
          <a:p>
            <a:pPr marL="87312" indent="0" algn="just">
              <a:spcBef>
                <a:spcPts val="0"/>
              </a:spcBef>
              <a:buNone/>
              <a:defRPr/>
            </a:pPr>
            <a:r>
              <a:rPr lang="el-GR" sz="2300" b="1" dirty="0" smtClean="0"/>
              <a:t>Δραματοποίηση και παιχνίδια ρόλων σε επικοινωνιακές περιστάσεις συμβάλουν στην παραγωγή λόγου με φθίνουσα καθοδήγηση, αλλά και στην ενσυναίσθηση  και βελτίωση του παιδαγωγικού κλίματος της τάξης.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l-GR" sz="1900" dirty="0" smtClean="0">
              <a:latin typeface="Calibri" pitchFamily="34" charset="0"/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95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l-GR" sz="2000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4DB-50B0-48EF-99E1-DB97ABD64C4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- Θέση περιεχομένου"/>
          <p:cNvPicPr>
            <a:picLocks/>
          </p:cNvPicPr>
          <p:nvPr/>
        </p:nvPicPr>
        <p:blipFill>
          <a:blip r:embed="rId2" cstate="print"/>
          <a:srcRect l="4659" t="29350" r="24568" b="3580"/>
          <a:stretch>
            <a:fillRect/>
          </a:stretch>
        </p:blipFill>
        <p:spPr>
          <a:xfrm>
            <a:off x="7559824" y="2432"/>
            <a:ext cx="1584176" cy="190507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Α1-                            Α1+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624" y="1907506"/>
            <a:ext cx="3905584" cy="15214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7200" dirty="0" smtClean="0"/>
              <a:t>Οι μαθητές καλούνται να παρουσιάσουν τον αγαπημένο τους αθλητή δημιουργώντας με τη βοήθεια φύλλου εργασίας χωρίς περιορισμό ως προς τη δημιουργική προσέγγιση της δραστηριότητας.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072" y="1910429"/>
            <a:ext cx="3713616" cy="158417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2000" dirty="0" smtClean="0"/>
              <a:t>Οι μαθητές αναφέρουν τους αγαπημένους αθλητές, το άθλημα, τη χώρα και προσθέτουν επιπλέον πληροφορίες σχετικά με αυτούς.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043608" y="342900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παρουσίαση των αγαπημένων αθλητών αξιοποιείται στη συνέχεια για δραματοποίηση. 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 Οι αθλητές βρίσκονται σε ένα πάρτι και συστήνονται δίνοντας 3 πληροφορίες, το όνομα, τη χώρα και το άθλημα. Προσπαθούν να γνωρίσουν όσο πιο πολλούς αθλητές μπορούν και να θυμούνται τις 3 πληροφορίες.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 Κάθε μαθητής έχει στην πλάτη του ένα άθλημα και προσπαθεί να το μαντέψει με 5 ερωτήσεις, ο συμπαίκτης απαντά μόνο</a:t>
            </a:r>
          </a:p>
          <a:p>
            <a:pPr algn="just"/>
            <a:r>
              <a:rPr lang="el-GR" dirty="0" smtClean="0"/>
              <a:t>«Ναι» ή «Όχι» .  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 Μπορούν επίσης να παρουσιάσουν μια τελετή έναρξης ή λήξης με την παρουσίαση αθλητών και τις χώρες τους ή μια τελετή απονομής.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8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9DB-704F-4E0B-8D20-E90683BCC6D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D80569-B1A7-47DF-835F-3995F7042427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A1A53-5421-4CD2-BE26-367CDBBF63BB}" type="slidenum">
              <a:rPr lang="el-GR"/>
              <a:pPr>
                <a:defRPr/>
              </a:pPr>
              <a:t>35</a:t>
            </a:fld>
            <a:endParaRPr lang="el-GR"/>
          </a:p>
        </p:txBody>
      </p:sp>
      <p:pic>
        <p:nvPicPr>
          <p:cNvPr id="4" name="6 - Θέση εικόνας" descr="GI_A_GER_2_10735.pdf - Adobe Reader"/>
          <p:cNvPicPr>
            <a:picLocks noChangeAspect="1"/>
          </p:cNvPicPr>
          <p:nvPr/>
        </p:nvPicPr>
        <p:blipFill>
          <a:blip r:embed="rId2" cstate="print"/>
          <a:srcRect t="13875" b="13875"/>
          <a:stretch>
            <a:fillRect/>
          </a:stretch>
        </p:blipFill>
        <p:spPr>
          <a:xfrm>
            <a:off x="1547664" y="332656"/>
            <a:ext cx="6724232" cy="5328592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67977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7 - Θέση περιεχομένου"/>
          <p:cNvPicPr>
            <a:picLocks/>
          </p:cNvPicPr>
          <p:nvPr/>
        </p:nvPicPr>
        <p:blipFill>
          <a:blip r:embed="rId2"/>
          <a:srcRect l="4659" t="29350" r="24568" b="3580"/>
          <a:stretch>
            <a:fillRect/>
          </a:stretch>
        </p:blipFill>
        <p:spPr bwMode="auto">
          <a:xfrm>
            <a:off x="7559675" y="3175"/>
            <a:ext cx="1584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            Α1-                            Α1+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7450" y="1908175"/>
            <a:ext cx="3905250" cy="15208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7200" dirty="0" smtClean="0"/>
              <a:t>Οι μαθητές καλούνται να πάρουν συνέντευξη από έναν Ολυμπιονίκη.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909763"/>
            <a:ext cx="3714750" cy="158432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Οι μαθητές καλούνται να στείλουν πρόσκληση και να προσκαλέσουν έναν Ολυμπιονίκη στο σχολείο τους.</a:t>
            </a:r>
            <a:endParaRPr lang="el-GR" sz="2000" dirty="0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0B09DB-704F-4E0B-8D20-E90683BCC6D6}" type="datetime4">
              <a:rPr lang="el-GR"/>
              <a:pPr>
                <a:defRPr/>
              </a:pPr>
              <a:t>7 Σεπτεμβρίου 2016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A094D-B5A1-4789-86E5-845C1E2433CA}" type="slidenum">
              <a:rPr lang="el-GR"/>
              <a:pPr>
                <a:defRPr/>
              </a:pPr>
              <a:t>36</a:t>
            </a:fld>
            <a:endParaRPr lang="el-GR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4859338" y="6211888"/>
            <a:ext cx="522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Υπουργείο Παιδείας, Έρευνας και Θρησκευμάτων  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Ινστιτούτο Εκπαιδευτικής Πολιτικής (Ι.Ε.Π.)</a:t>
            </a:r>
            <a:br>
              <a:rPr lang="el-GR" sz="1200">
                <a:solidFill>
                  <a:srgbClr val="000000"/>
                </a:solidFill>
                <a:latin typeface="Corbel" pitchFamily="34" charset="0"/>
              </a:rPr>
            </a:br>
            <a:r>
              <a:rPr lang="el-GR" sz="1200">
                <a:solidFill>
                  <a:srgbClr val="000000"/>
                </a:solidFill>
                <a:latin typeface="Corbel" pitchFamily="34" charset="0"/>
              </a:rPr>
              <a:t>Επιστημονική Επιτροπή Ξένων Γλωσσών</a:t>
            </a:r>
          </a:p>
        </p:txBody>
      </p:sp>
      <p:pic>
        <p:nvPicPr>
          <p:cNvPr id="69640" name="Picture 2" descr="logo_eps_fina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6211888"/>
            <a:ext cx="9556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2" descr="Αποτέλεσμα εικόνας για ολυμπιονικες ελληνες 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13100"/>
            <a:ext cx="55975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728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- Θέση περιεχομένου"/>
          <p:cNvPicPr>
            <a:picLocks/>
          </p:cNvPicPr>
          <p:nvPr/>
        </p:nvPicPr>
        <p:blipFill>
          <a:blip r:embed="rId2" cstate="print"/>
          <a:srcRect l="4659" t="29350" r="24568" b="3580"/>
          <a:stretch>
            <a:fillRect/>
          </a:stretch>
        </p:blipFill>
        <p:spPr>
          <a:xfrm>
            <a:off x="7543350" y="27684"/>
            <a:ext cx="1584176" cy="190507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Α1-                            Α1+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259633" y="1932758"/>
            <a:ext cx="3905584" cy="15449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2000" dirty="0" smtClean="0"/>
              <a:t>Οι μαθητές επιλέγουν ένα από τα </a:t>
            </a:r>
            <a:r>
              <a:rPr lang="en-US" sz="2000" dirty="0" smtClean="0"/>
              <a:t>logo </a:t>
            </a:r>
            <a:r>
              <a:rPr lang="el-GR" sz="2000" dirty="0" smtClean="0"/>
              <a:t>ή τις μασκότ των  Ολυμπιακών αγώνων και δημιουργούν ένα κολάζ εμπλουτίζοντας το.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072" y="1932758"/>
            <a:ext cx="3713616" cy="15449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1800" dirty="0" smtClean="0"/>
              <a:t>Οι μαθητές μπορούν με αφορμή τα </a:t>
            </a:r>
            <a:r>
              <a:rPr lang="en-US" sz="1800" dirty="0" smtClean="0"/>
              <a:t>logo </a:t>
            </a:r>
            <a:r>
              <a:rPr lang="el-GR" sz="1800" dirty="0" smtClean="0"/>
              <a:t>και τις μασκότ των  Ολυμπιακών αγώνων να γράψουν  με δημιουργική γραφή ένα  ποίημα με μορφή </a:t>
            </a:r>
            <a:r>
              <a:rPr lang="en-US" sz="1800" dirty="0" err="1" smtClean="0"/>
              <a:t>rondel</a:t>
            </a:r>
            <a:r>
              <a:rPr lang="el-GR" sz="1800" dirty="0" smtClean="0"/>
              <a:t>, ακροστιχίδας κ.ά.</a:t>
            </a:r>
            <a:endParaRPr lang="el-GR" sz="1800" dirty="0"/>
          </a:p>
        </p:txBody>
      </p:sp>
      <p:pic>
        <p:nvPicPr>
          <p:cNvPr id="7" name="4 - Θέση εικόνας" descr="Οι μασκότ των Ολυμπιακών Αγώνων (φώτος) - ΡΕΠΟΡΤΕΡ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92772" y="3477718"/>
            <a:ext cx="4720106" cy="28897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9" name="Picture 2" descr="logo_eps_final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F562-D91B-402E-943E-78285ACBA8C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αναλυτικού προγράμματος για τα γαλλικά (1)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35081"/>
              </p:ext>
            </p:extLst>
          </p:nvPr>
        </p:nvGraphicFramePr>
        <p:xfrm>
          <a:off x="1435100" y="1447800"/>
          <a:ext cx="7499352" cy="457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908">
                  <a:extLst>
                    <a:ext uri="{9D8B030D-6E8A-4147-A177-3AD203B41FA5}">
                      <a16:colId xmlns:a16="http://schemas.microsoft.com/office/drawing/2014/main" val="816912131"/>
                    </a:ext>
                  </a:extLst>
                </a:gridCol>
                <a:gridCol w="4290444">
                  <a:extLst>
                    <a:ext uri="{9D8B030D-6E8A-4147-A177-3AD203B41FA5}">
                      <a16:colId xmlns:a16="http://schemas.microsoft.com/office/drawing/2014/main" val="408854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ΕΠΙΠΕΔΟ / ΠΡΟΦΙΛ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ΜΑΘΗΤΙΚΟΥ</a:t>
                      </a:r>
                      <a:r>
                        <a:rPr lang="el-GR" b="1" baseline="0" dirty="0" smtClean="0"/>
                        <a:t> ΚΟΙΝΟΥ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Α1 - / Α1 /</a:t>
                      </a:r>
                      <a:r>
                        <a:rPr lang="el-GR" baseline="0" dirty="0" smtClean="0"/>
                        <a:t> Α1 + / τάξη μεικτής ικανότητας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7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ΣΥΝΟΛΟ ΩΡΩΝ ΔΙΔΑΣΚΑΛΙΑΣ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baseline="0" dirty="0" smtClean="0"/>
                        <a:t>2 διδακτικές ώρες </a:t>
                      </a:r>
                      <a:endParaRPr lang="el-G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3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ΓΕΝΙΚΟΤΕΡΟΙ ΜΑΘΗΣΙΑΚΟΙ ΣΤΟΧΟΙ</a:t>
                      </a:r>
                      <a:r>
                        <a:rPr lang="el-GR" b="1" baseline="0" dirty="0" smtClean="0"/>
                        <a:t> (όπως ορίζονται από το ΕΠΣ-ΞΓ)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Μύηση σε ερευνητικές</a:t>
                      </a:r>
                      <a:r>
                        <a:rPr lang="el-GR" sz="1800" baseline="0" dirty="0" smtClean="0"/>
                        <a:t> διαδικασίες και διεργασίες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Κατανόηση βασικών εννοιών και γεγονότων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Επικοινωνία και συνεργασία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Σύνδεση με παραγωγή και δημιουργία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0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ΕΙΔΙΚΟΙ</a:t>
                      </a:r>
                      <a:r>
                        <a:rPr lang="el-GR" b="1" baseline="0" dirty="0" smtClean="0"/>
                        <a:t> ΕΠΙΚΟΙΝΩΝΙΑΚΟΙ ΣΤΟΧΟΙ ΚΑΙ ΕΠΙΚΟΙΝΩΝΙΑΚΗ ΔΡΑΣΤΗΡΙΟΤΗΤΑ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Δίνω</a:t>
                      </a:r>
                      <a:r>
                        <a:rPr lang="el-GR" baseline="0" dirty="0" smtClean="0"/>
                        <a:t> μια πληροφορία σχετικά με τον χρόνο, τον τόπο, ένα πρόσωπο / προσκαλώ σε γραπτό λόγο (κατανόηση και παραγωγή γραπτού λόγου)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03098"/>
                  </a:ext>
                </a:extLst>
              </a:tr>
            </a:tbl>
          </a:graphicData>
        </a:graphic>
      </p:graphicFrame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5FCD-6C17-4359-97E3-E3746C6010DD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αναλυτικού προγράμματος για τα γαλλικά (2)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89028"/>
              </p:ext>
            </p:extLst>
          </p:nvPr>
        </p:nvGraphicFramePr>
        <p:xfrm>
          <a:off x="1435100" y="1447800"/>
          <a:ext cx="7499352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908">
                  <a:extLst>
                    <a:ext uri="{9D8B030D-6E8A-4147-A177-3AD203B41FA5}">
                      <a16:colId xmlns:a16="http://schemas.microsoft.com/office/drawing/2014/main" val="816912131"/>
                    </a:ext>
                  </a:extLst>
                </a:gridCol>
                <a:gridCol w="4290444">
                  <a:extLst>
                    <a:ext uri="{9D8B030D-6E8A-4147-A177-3AD203B41FA5}">
                      <a16:colId xmlns:a16="http://schemas.microsoft.com/office/drawing/2014/main" val="408854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ΓΛΩΣΣΙΚΗ</a:t>
                      </a:r>
                      <a:r>
                        <a:rPr lang="el-GR" b="1" baseline="0" dirty="0" smtClean="0"/>
                        <a:t> ΕΣΤΙΑΣΗ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(ΛΕΙΤΟΥΡΓΙΚΑ &amp; ΔΟΜΙΚΑ ΣΤΟΙΧΕΙΑ)</a:t>
                      </a:r>
                    </a:p>
                    <a:p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Λεξιλόγιο:</a:t>
                      </a:r>
                      <a:r>
                        <a:rPr lang="el-GR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l-GR" baseline="0" dirty="0" smtClean="0"/>
                        <a:t>Διεύθυνση (οδός, αριθμός, όροφος)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l-GR" baseline="0" dirty="0" smtClean="0"/>
                        <a:t>Ημερομηνία (χρόνος, μήνας, μέρα, γενέθλια)</a:t>
                      </a:r>
                      <a:endParaRPr lang="el-G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Διαπροσωπικές-Κοινωνικές σχέσεις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(φίλος, γιορτή, προσκαλώ)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Τρόποι</a:t>
                      </a:r>
                      <a:r>
                        <a:rPr lang="el-GR" baseline="0" dirty="0" smtClean="0"/>
                        <a:t> προσφώνησης (αγαπημένε, φίλε)</a:t>
                      </a:r>
                    </a:p>
                    <a:p>
                      <a:r>
                        <a:rPr lang="el-GR" b="1" dirty="0" smtClean="0"/>
                        <a:t>Γραμματική</a:t>
                      </a:r>
                      <a:r>
                        <a:rPr lang="el-GR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Η απλή πρόταση (συμφωνία ρήματος-υποκειμένου)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Η ρηματική φράση</a:t>
                      </a:r>
                      <a:r>
                        <a:rPr lang="el-GR" baseline="0" dirty="0" smtClean="0"/>
                        <a:t> (ρήμα και απλά συμπληρώματα)</a:t>
                      </a:r>
                      <a:endParaRPr lang="el-G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Ερωτηματικές προτάσεις (πού,</a:t>
                      </a:r>
                      <a:r>
                        <a:rPr lang="el-GR" baseline="0" dirty="0" smtClean="0"/>
                        <a:t> πότε, τι, ποιος)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Η πρόθεση για τη δήλωση χρόνου και τόπου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08616"/>
                  </a:ext>
                </a:extLst>
              </a:tr>
            </a:tbl>
          </a:graphicData>
        </a:graphic>
      </p:graphicFrame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E697-B4FA-4ADA-96BA-1002D03CC25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7571184" cy="1872208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fr-FR" b="1" dirty="0" smtClean="0"/>
              <a:t>I. </a:t>
            </a:r>
            <a:r>
              <a:rPr lang="el-GR" b="1" dirty="0" smtClean="0"/>
              <a:t>Στάδια σχεδιασμού </a:t>
            </a:r>
            <a:r>
              <a:rPr lang="el-GR" b="1" dirty="0"/>
              <a:t>σεναρίων αναλυτικών προγραμμάτων </a:t>
            </a:r>
            <a:r>
              <a:rPr lang="el-GR" b="1" dirty="0" smtClean="0"/>
              <a:t>σπουδών με βάση τις εκπαιδευτικές προσεγγίσεις του ΕΠΣ-ΞΓ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4242048" cy="2465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ED41-6B96-414E-B81C-9694E6C9D215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8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αναλυτικού προγράμματος για τα γαλλικά (3)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1435100" y="1447800"/>
          <a:ext cx="7499352" cy="521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6860">
                  <a:extLst>
                    <a:ext uri="{9D8B030D-6E8A-4147-A177-3AD203B41FA5}">
                      <a16:colId xmlns:a16="http://schemas.microsoft.com/office/drawing/2014/main" val="816912131"/>
                    </a:ext>
                  </a:extLst>
                </a:gridCol>
                <a:gridCol w="4722492">
                  <a:extLst>
                    <a:ext uri="{9D8B030D-6E8A-4147-A177-3AD203B41FA5}">
                      <a16:colId xmlns:a16="http://schemas.microsoft.com/office/drawing/2014/main" val="408854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ΚΕΙΜΕΝΙΚΟΙ</a:t>
                      </a:r>
                      <a:r>
                        <a:rPr lang="el-GR" b="1" baseline="0" dirty="0" smtClean="0"/>
                        <a:t> ΤΥΠΟΙ</a:t>
                      </a:r>
                      <a:endParaRPr lang="el-GR" b="1" dirty="0" smtClean="0"/>
                    </a:p>
                    <a:p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Αλληλογραφία φιλική, </a:t>
                      </a:r>
                      <a:r>
                        <a:rPr lang="el-GR" baseline="0" dirty="0" smtClean="0"/>
                        <a:t>σημειώματα, μηνύματα </a:t>
                      </a:r>
                      <a:r>
                        <a:rPr lang="fr-FR" baseline="0" dirty="0" smtClean="0"/>
                        <a:t>SMS, </a:t>
                      </a:r>
                      <a:r>
                        <a:rPr lang="el-GR" baseline="0" dirty="0" smtClean="0"/>
                        <a:t>ηλεκτρονικά μηνύματα, </a:t>
                      </a:r>
                      <a:r>
                        <a:rPr lang="el-GR" dirty="0" smtClean="0"/>
                        <a:t>με γραφικό χαρακτήρα που μπορεί να διαβαστεί εύκολα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ΕΦΑΡΜΟΓΗ</a:t>
                      </a:r>
                      <a:r>
                        <a:rPr lang="el-GR" b="1" baseline="0" dirty="0" smtClean="0"/>
                        <a:t> ΔΙΑΦΟΡΟΠΟΙΗΜΕΝΗΣ ΔΙΔΑΣΚΑΛΙΑΣ</a:t>
                      </a:r>
                    </a:p>
                    <a:p>
                      <a:pPr algn="l"/>
                      <a:r>
                        <a:rPr lang="el-GR" b="1" i="1" baseline="0" dirty="0" smtClean="0"/>
                        <a:t>Στον κάθε μαθητή θα δοθεί το κατάλληλο μαθησιακό υλικό ανάλογα με την ομάδα επίδοσης και επιπέδου γλωσσομάθειας στα οποία ανήκει.</a:t>
                      </a:r>
                    </a:p>
                    <a:p>
                      <a:pPr algn="l"/>
                      <a:r>
                        <a:rPr lang="el-GR" b="1" i="1" baseline="0" dirty="0" smtClean="0"/>
                        <a:t>Α. Χαμηλό</a:t>
                      </a:r>
                    </a:p>
                    <a:p>
                      <a:pPr algn="l"/>
                      <a:r>
                        <a:rPr lang="el-GR" b="1" i="1" baseline="0" dirty="0" smtClean="0"/>
                        <a:t>Β. Μεσαίο</a:t>
                      </a:r>
                    </a:p>
                    <a:p>
                      <a:pPr algn="l"/>
                      <a:r>
                        <a:rPr lang="el-GR" b="1" i="1" baseline="0" dirty="0" smtClean="0"/>
                        <a:t>Γ. Υψηλό</a:t>
                      </a:r>
                    </a:p>
                    <a:p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Ως προς το περιεχόμενο της μάθησης: τις έννοιες,</a:t>
                      </a:r>
                      <a:r>
                        <a:rPr lang="el-GR" baseline="0" dirty="0" smtClean="0"/>
                        <a:t> τις δεξιότητες, τα μέσα για την υλοποίηση της διδασκαλίας, τον τρόπο πρόσληψης και παραγωγής</a:t>
                      </a:r>
                      <a:r>
                        <a:rPr lang="el-GR" dirty="0" smtClean="0"/>
                        <a:t> της πληροφορίας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Ως προς τη διαδικασία</a:t>
                      </a:r>
                      <a:r>
                        <a:rPr lang="el-GR" baseline="0" dirty="0" smtClean="0"/>
                        <a:t> της μάθησης: εμπλουτισμός των δραστηριοτήτων με δομημένες ή περισσότερο ελεύθερες εργασίες, με διαβαθμισμένης δυσκολίας ασκήσεις 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Ως προς το αποτέλεσμα: εμπέδωση της νέας γνώσης ανάλογα με </a:t>
                      </a:r>
                      <a:r>
                        <a:rPr kumimoji="0" lang="el-G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 ταλέντα</a:t>
                      </a:r>
                      <a:r>
                        <a:rPr kumimoji="0" lang="el-G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τις δεξιότητες, τα πεδία ενδιαφέροντος των μαθητών.</a:t>
                      </a:r>
                      <a:endParaRPr lang="el-G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4056"/>
                  </a:ext>
                </a:extLst>
              </a:tr>
            </a:tbl>
          </a:graphicData>
        </a:graphic>
      </p:graphicFrame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CB66-88AB-4B0D-A75C-FFE2CA9F3793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6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Σενάριο αναλυτικού προγράμματος για τα γαλλικά (3)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21546"/>
              </p:ext>
            </p:extLst>
          </p:nvPr>
        </p:nvGraphicFramePr>
        <p:xfrm>
          <a:off x="1435100" y="1447800"/>
          <a:ext cx="7499352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908">
                  <a:extLst>
                    <a:ext uri="{9D8B030D-6E8A-4147-A177-3AD203B41FA5}">
                      <a16:colId xmlns:a16="http://schemas.microsoft.com/office/drawing/2014/main" val="816912131"/>
                    </a:ext>
                  </a:extLst>
                </a:gridCol>
                <a:gridCol w="4290444">
                  <a:extLst>
                    <a:ext uri="{9D8B030D-6E8A-4147-A177-3AD203B41FA5}">
                      <a16:colId xmlns:a16="http://schemas.microsoft.com/office/drawing/2014/main" val="408854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ΓΝΩΣΤΙΚΕΣ</a:t>
                      </a:r>
                      <a:r>
                        <a:rPr lang="el-GR" b="1" baseline="0" dirty="0" smtClean="0"/>
                        <a:t> ΔΙΕΡΓΑΣΙΕΣ (βάσει Μάθησης μέσω Σχεδιασμού)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err="1" smtClean="0"/>
                        <a:t>Εννοιολογώντας</a:t>
                      </a:r>
                      <a:r>
                        <a:rPr lang="el-GR" baseline="0" dirty="0" smtClean="0"/>
                        <a:t> με ορολογία/θεωρία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Εφαρμόζοντας  κατάλληλα / δημιουργικά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ΕΝΔΕΧΟΜΕΝΗ</a:t>
                      </a:r>
                      <a:r>
                        <a:rPr lang="el-GR" b="1" baseline="0" dirty="0" smtClean="0"/>
                        <a:t> ΣΥΝΔΕΣΗ ΜΕ ΤΟ ΣΧΟΛΙΚΟ ΕΓΧΕΙΡΙΔΙΟ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Δημοτικό : </a:t>
                      </a:r>
                      <a:r>
                        <a:rPr lang="fr-FR" dirty="0" smtClean="0"/>
                        <a:t>Arthur et </a:t>
                      </a:r>
                      <a:r>
                        <a:rPr lang="fr-FR" dirty="0" err="1" smtClean="0"/>
                        <a:t>Lilou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l-GR" dirty="0" smtClean="0"/>
                        <a:t>(</a:t>
                      </a:r>
                      <a:r>
                        <a:rPr lang="el-GR" dirty="0" err="1" smtClean="0"/>
                        <a:t>εκδ</a:t>
                      </a:r>
                      <a:r>
                        <a:rPr lang="el-GR" dirty="0" smtClean="0"/>
                        <a:t>.</a:t>
                      </a:r>
                      <a:r>
                        <a:rPr lang="fr-FR" dirty="0" smtClean="0"/>
                        <a:t>Trait d’Union)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fr-FR" baseline="0" dirty="0" smtClean="0"/>
                        <a:t>Unité 6: L’anniversaire de </a:t>
                      </a:r>
                      <a:r>
                        <a:rPr lang="fr-FR" baseline="0" dirty="0" err="1" smtClean="0"/>
                        <a:t>Lilou</a:t>
                      </a:r>
                      <a:endParaRPr lang="fr-FR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Γυμνάσιο : </a:t>
                      </a:r>
                      <a:r>
                        <a:rPr lang="fr-FR" baseline="0" dirty="0" smtClean="0"/>
                        <a:t>Action.fr-gr 1 – Unité 3: Mes loisirs préférés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ΣΥΝΔΕΣΗ</a:t>
                      </a:r>
                      <a:r>
                        <a:rPr lang="el-GR" b="1" baseline="0" dirty="0" smtClean="0"/>
                        <a:t> ΜΕ ΤΟ ΚΠΓ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Ανάπτυξη</a:t>
                      </a:r>
                      <a:r>
                        <a:rPr lang="el-GR" baseline="0" dirty="0" smtClean="0"/>
                        <a:t> δεξιότητας κατανόησης και παραγωγής γραπτού λόγου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Εξοικείωση με την τυπολογία των ερωτημάτων/δοκιμασιών: επιλογή, συμπλήρωση και ελεύθερη παραγωγή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554654"/>
                  </a:ext>
                </a:extLst>
              </a:tr>
            </a:tbl>
          </a:graphicData>
        </a:graphic>
      </p:graphicFrame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CC60-F193-41E9-865D-8CDC9566BC2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hlinkClick r:id="rId2" action="ppaction://hlinkfile"/>
              </a:rPr>
              <a:t>1</a:t>
            </a:r>
            <a:r>
              <a:rPr lang="el-GR" baseline="30000" dirty="0" smtClean="0">
                <a:hlinkClick r:id="rId2" action="ppaction://hlinkfile"/>
              </a:rPr>
              <a:t>η</a:t>
            </a:r>
            <a:r>
              <a:rPr lang="el-GR" dirty="0" smtClean="0">
                <a:hlinkClick r:id="rId2" action="ppaction://hlinkfile"/>
              </a:rPr>
              <a:t> </a:t>
            </a:r>
            <a:r>
              <a:rPr lang="el-GR" dirty="0" err="1" smtClean="0">
                <a:hlinkClick r:id="rId2" action="ppaction://hlinkfile"/>
              </a:rPr>
              <a:t>Δραστηριοτητα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7571184" cy="952584"/>
          </a:xfrm>
        </p:spPr>
        <p:txBody>
          <a:bodyPr>
            <a:normAutofit/>
          </a:bodyPr>
          <a:lstStyle/>
          <a:p>
            <a:pPr algn="just"/>
            <a:r>
              <a:rPr lang="el-GR" sz="1800" b="1" dirty="0" smtClean="0"/>
              <a:t>Σύνδεση με τη </a:t>
            </a:r>
            <a:r>
              <a:rPr lang="el-GR" sz="1800" b="1" dirty="0" err="1" smtClean="0"/>
              <a:t>ΜμΣ</a:t>
            </a:r>
            <a:r>
              <a:rPr lang="el-GR" sz="1800" b="1" dirty="0" smtClean="0"/>
              <a:t>: </a:t>
            </a:r>
            <a:r>
              <a:rPr lang="el-GR" sz="1800" dirty="0" err="1" smtClean="0"/>
              <a:t>Εννοιολογώντας</a:t>
            </a:r>
            <a:r>
              <a:rPr lang="el-GR" sz="1800" dirty="0" smtClean="0"/>
              <a:t> </a:t>
            </a:r>
            <a:r>
              <a:rPr lang="el-GR" sz="1800" dirty="0"/>
              <a:t>με ορολογία (αναγνωρίζω και ορίζω έννοιες)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571184" cy="39925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Στόχος: Οι μαθητές εξοικειώνονται με τους διάφορους </a:t>
            </a:r>
            <a:r>
              <a:rPr lang="el-GR" dirty="0" err="1"/>
              <a:t>κειμενικούς</a:t>
            </a:r>
            <a:r>
              <a:rPr lang="el-GR" dirty="0"/>
              <a:t> τύπους και τα </a:t>
            </a:r>
            <a:r>
              <a:rPr lang="el-GR" dirty="0" err="1"/>
              <a:t>πολυτροπικά</a:t>
            </a:r>
            <a:r>
              <a:rPr lang="el-GR" dirty="0"/>
              <a:t> κείμενα, εντοπίζουν ομοιότητες και διαφορές, συγκρίνουν και κατηγοριοποιούν. </a:t>
            </a:r>
            <a:endParaRPr lang="el-GR" dirty="0" smtClean="0"/>
          </a:p>
          <a:p>
            <a:r>
              <a:rPr lang="el-GR" dirty="0" smtClean="0"/>
              <a:t>Τύπος δραστηριότητας: Ομαδική</a:t>
            </a:r>
          </a:p>
          <a:p>
            <a:r>
              <a:rPr lang="el-GR" dirty="0" smtClean="0"/>
              <a:t>Υλικό: έντυπο </a:t>
            </a:r>
            <a:r>
              <a:rPr lang="el-GR" dirty="0" err="1" smtClean="0"/>
              <a:t>πολυτροπικό</a:t>
            </a:r>
            <a:r>
              <a:rPr lang="el-GR" dirty="0" smtClean="0"/>
              <a:t> υλικό (προσκλήσεις, ευχετήρια και ευχαριστήρια μηνύματα, ανακοινώσεις)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C3C6-EF44-46B2-AB13-EFDD405C88D7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1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hlinkClick r:id="rId2" action="ppaction://hlinkfile"/>
              </a:rPr>
              <a:t>2</a:t>
            </a:r>
            <a:r>
              <a:rPr lang="el-GR" baseline="30000" dirty="0" smtClean="0">
                <a:hlinkClick r:id="rId2" action="ppaction://hlinkfile"/>
              </a:rPr>
              <a:t>η</a:t>
            </a:r>
            <a:r>
              <a:rPr lang="el-GR" dirty="0" smtClean="0">
                <a:hlinkClick r:id="rId2" action="ppaction://hlinkfile"/>
              </a:rPr>
              <a:t> </a:t>
            </a:r>
            <a:r>
              <a:rPr lang="el-GR" dirty="0" err="1" smtClean="0">
                <a:hlinkClick r:id="rId2" action="ppaction://hlinkfile"/>
              </a:rPr>
              <a:t>Δραστηριοτητα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7571184" cy="952584"/>
          </a:xfrm>
        </p:spPr>
        <p:txBody>
          <a:bodyPr>
            <a:normAutofit/>
          </a:bodyPr>
          <a:lstStyle/>
          <a:p>
            <a:pPr algn="just"/>
            <a:r>
              <a:rPr lang="el-GR" sz="1800" b="1" dirty="0" smtClean="0"/>
              <a:t>Σύνδεση με τη </a:t>
            </a:r>
            <a:r>
              <a:rPr lang="el-GR" sz="1800" b="1" dirty="0" err="1" smtClean="0"/>
              <a:t>ΜμΣ</a:t>
            </a:r>
            <a:r>
              <a:rPr lang="el-GR" sz="1800" b="1" dirty="0" smtClean="0"/>
              <a:t>: </a:t>
            </a:r>
            <a:r>
              <a:rPr lang="el-GR" sz="1800" dirty="0" err="1"/>
              <a:t>Εννοιολογώντας</a:t>
            </a:r>
            <a:r>
              <a:rPr lang="el-GR" sz="1800" dirty="0"/>
              <a:t> με θεωρία (γενικεύω έννοιες)</a:t>
            </a:r>
          </a:p>
          <a:p>
            <a:pPr algn="just"/>
            <a:endParaRPr lang="el-GR" sz="1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571184" cy="3992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Στόχος: Οι μαθητές αναγνωρίζουν τα βασικά χαρακτηριστικά του </a:t>
            </a:r>
            <a:r>
              <a:rPr lang="el-GR" dirty="0" err="1"/>
              <a:t>κειμενικού</a:t>
            </a:r>
            <a:r>
              <a:rPr lang="el-GR" dirty="0"/>
              <a:t> είδους της πρόσκλησης και σχεδιάζουν γράφημα για τη σύνοψη των βασικών εννοιών.</a:t>
            </a:r>
          </a:p>
          <a:p>
            <a:r>
              <a:rPr lang="el-GR" dirty="0" smtClean="0"/>
              <a:t>Τύπος δραστηριότητας: Ομαδική και στην ολομέλεια</a:t>
            </a:r>
          </a:p>
          <a:p>
            <a:r>
              <a:rPr lang="el-GR" dirty="0" smtClean="0"/>
              <a:t>Υλικό: έντυπο </a:t>
            </a:r>
            <a:r>
              <a:rPr lang="el-GR" dirty="0" err="1" smtClean="0"/>
              <a:t>πολυτροπικό</a:t>
            </a:r>
            <a:r>
              <a:rPr lang="el-GR" dirty="0" smtClean="0"/>
              <a:t> υλικό (προσκλήσει</a:t>
            </a:r>
            <a:r>
              <a:rPr lang="el-GR" dirty="0"/>
              <a:t>ς</a:t>
            </a:r>
            <a:r>
              <a:rPr lang="el-GR" dirty="0" smtClean="0"/>
              <a:t>) και πρότυπο γραφήματος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222D-6590-4944-9C03-FD80D1EFB0C9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hlinkClick r:id="rId2" action="ppaction://hlinkfile"/>
              </a:rPr>
              <a:t>3</a:t>
            </a:r>
            <a:r>
              <a:rPr lang="el-GR" baseline="30000" dirty="0" smtClean="0">
                <a:hlinkClick r:id="rId2" action="ppaction://hlinkfile"/>
              </a:rPr>
              <a:t>η</a:t>
            </a:r>
            <a:r>
              <a:rPr lang="el-GR" dirty="0" smtClean="0">
                <a:hlinkClick r:id="rId2" action="ppaction://hlinkfile"/>
              </a:rPr>
              <a:t> </a:t>
            </a:r>
            <a:r>
              <a:rPr lang="el-GR" dirty="0" err="1" smtClean="0">
                <a:hlinkClick r:id="rId2" action="ppaction://hlinkfile"/>
              </a:rPr>
              <a:t>Δραστηριοτητα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7571184" cy="952584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Σύνδεση με τη </a:t>
            </a:r>
            <a:r>
              <a:rPr lang="el-GR" sz="1800" b="1" dirty="0" err="1" smtClean="0"/>
              <a:t>ΜμΣ</a:t>
            </a:r>
            <a:r>
              <a:rPr lang="el-GR" sz="1800" b="1" dirty="0" smtClean="0"/>
              <a:t>: </a:t>
            </a:r>
            <a:r>
              <a:rPr lang="el-GR" sz="1800" dirty="0"/>
              <a:t>Εφαρμόζοντας κατάλληλα (εφαρμόζω τη νέα μάθηση σε πραγματικές καταστάσεις)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571184" cy="39925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Στόχος: Οι μαθητές παράγουν καθοδηγούμενο γραπτό λόγο με βάση τον </a:t>
            </a:r>
            <a:r>
              <a:rPr lang="el-GR" dirty="0" err="1"/>
              <a:t>κειμενικό</a:t>
            </a:r>
            <a:r>
              <a:rPr lang="el-GR" dirty="0"/>
              <a:t> τύπο της πρόσκλησης, μεταφέροντας την </a:t>
            </a:r>
            <a:r>
              <a:rPr lang="el-GR" dirty="0" err="1"/>
              <a:t>αποκτηθείσα</a:t>
            </a:r>
            <a:r>
              <a:rPr lang="el-GR" dirty="0"/>
              <a:t> γνώση σε μια επικοινωνιακή  περίσταση. </a:t>
            </a:r>
          </a:p>
          <a:p>
            <a:r>
              <a:rPr lang="el-GR" dirty="0" smtClean="0"/>
              <a:t>Τύπος δραστηριότητας: Ατομική</a:t>
            </a:r>
          </a:p>
          <a:p>
            <a:r>
              <a:rPr lang="el-GR" dirty="0" smtClean="0"/>
              <a:t>Υλικό: έντυπο </a:t>
            </a:r>
            <a:r>
              <a:rPr lang="el-GR" dirty="0" err="1" smtClean="0"/>
              <a:t>πολυτροπικό</a:t>
            </a:r>
            <a:r>
              <a:rPr lang="el-GR" dirty="0" smtClean="0"/>
              <a:t> υλικό για συμπλήρωση (πρόσκληση σε πάρτι γενεθλίων)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F2D6-2F50-457A-BCE0-1BD08FAF3792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6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hlinkClick r:id="rId2" action="ppaction://hlinkfile"/>
              </a:rPr>
              <a:t>4</a:t>
            </a:r>
            <a:r>
              <a:rPr lang="el-GR" baseline="30000" dirty="0" smtClean="0">
                <a:hlinkClick r:id="rId2" action="ppaction://hlinkfile"/>
              </a:rPr>
              <a:t>η</a:t>
            </a:r>
            <a:r>
              <a:rPr lang="el-GR" dirty="0" smtClean="0">
                <a:hlinkClick r:id="rId2" action="ppaction://hlinkfile"/>
              </a:rPr>
              <a:t> </a:t>
            </a:r>
            <a:r>
              <a:rPr lang="el-GR" dirty="0" err="1" smtClean="0">
                <a:hlinkClick r:id="rId2" action="ppaction://hlinkfile"/>
              </a:rPr>
              <a:t>Δραστηριοτητα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7571184" cy="952584"/>
          </a:xfrm>
        </p:spPr>
        <p:txBody>
          <a:bodyPr>
            <a:normAutofit/>
          </a:bodyPr>
          <a:lstStyle/>
          <a:p>
            <a:pPr algn="just"/>
            <a:r>
              <a:rPr lang="el-GR" sz="1800" b="1" dirty="0" smtClean="0"/>
              <a:t>Σύνδεση με τη </a:t>
            </a:r>
            <a:r>
              <a:rPr lang="el-GR" sz="1800" b="1" dirty="0" err="1" smtClean="0"/>
              <a:t>ΜμΣ</a:t>
            </a:r>
            <a:r>
              <a:rPr lang="el-GR" sz="1800" b="1" dirty="0" smtClean="0"/>
              <a:t>: </a:t>
            </a:r>
            <a:r>
              <a:rPr lang="el-GR" sz="1800" dirty="0"/>
              <a:t>Εφαρμόζοντας δημιουργικά (εφαρμόζω δημιουργικά τη νέα μάθηση σε νέες καταστάσεις και σε διαφορετικά πλαίσια)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571184" cy="399256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Στόχος: Οι μαθητές παράγουν γραπτό λόγο με βάση τον </a:t>
            </a:r>
            <a:r>
              <a:rPr lang="el-GR" dirty="0" err="1"/>
              <a:t>κειμενικό</a:t>
            </a:r>
            <a:r>
              <a:rPr lang="el-GR" dirty="0"/>
              <a:t> τύπο της πρόσκλησης, δημιουργούν </a:t>
            </a:r>
            <a:r>
              <a:rPr lang="el-GR" dirty="0" err="1"/>
              <a:t>πολυτροπικά</a:t>
            </a:r>
            <a:r>
              <a:rPr lang="el-GR" dirty="0"/>
              <a:t> κείμενα, μεταφέροντας τη γνώση σε διαφορετικά περιβάλλοντα και παρεμβαίνοντας στον κόσμο που ζουν με καινοτόμο και πρωτότυπο τρόπο.</a:t>
            </a:r>
          </a:p>
          <a:p>
            <a:r>
              <a:rPr lang="el-GR" dirty="0" smtClean="0"/>
              <a:t>Τύπος δραστηριότητας: Ομαδική ή ανά ζεύγη</a:t>
            </a:r>
          </a:p>
          <a:p>
            <a:r>
              <a:rPr lang="el-GR" dirty="0" smtClean="0"/>
              <a:t>Υλικό: Α. μεγάλα </a:t>
            </a:r>
            <a:r>
              <a:rPr lang="el-GR" dirty="0"/>
              <a:t>χρωματιστά χαρτόνια, ψαλίδια, κόλλες, χρωματιστά μολύβια, </a:t>
            </a:r>
            <a:r>
              <a:rPr lang="el-GR" dirty="0" smtClean="0"/>
              <a:t>μαρκαδόροι</a:t>
            </a:r>
          </a:p>
          <a:p>
            <a:pPr marL="82296" indent="0">
              <a:buNone/>
            </a:pPr>
            <a:r>
              <a:rPr lang="el-GR" dirty="0" smtClean="0"/>
              <a:t>    Β. </a:t>
            </a:r>
            <a:r>
              <a:rPr lang="el-GR" dirty="0"/>
              <a:t>αξιοποίηση  της δωρεάν </a:t>
            </a:r>
            <a:r>
              <a:rPr lang="en-US" dirty="0"/>
              <a:t>online</a:t>
            </a:r>
            <a:r>
              <a:rPr lang="el-GR" dirty="0"/>
              <a:t> εφαρμογής </a:t>
            </a:r>
            <a:r>
              <a:rPr lang="en-US" dirty="0" err="1"/>
              <a:t>Glogster</a:t>
            </a:r>
            <a:r>
              <a:rPr lang="el-GR" dirty="0"/>
              <a:t> (</a:t>
            </a:r>
            <a:r>
              <a:rPr lang="el-GR" u="sng" dirty="0">
                <a:hlinkClick r:id="rId3"/>
              </a:rPr>
              <a:t>https://edu.glogster.com</a:t>
            </a:r>
            <a:r>
              <a:rPr lang="el-GR" dirty="0"/>
              <a:t>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B82-2A5D-4DF0-ACA1-88550E3B2227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6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Ενδεχόμενη σύνδεση με το σχολικό εγχειρίδιο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/>
              <a:t>Δημοτικό</a:t>
            </a:r>
            <a:r>
              <a:rPr lang="el-GR" dirty="0"/>
              <a:t> : </a:t>
            </a:r>
            <a:r>
              <a:rPr lang="fr-FR" dirty="0"/>
              <a:t>Arthur et </a:t>
            </a:r>
            <a:r>
              <a:rPr lang="fr-FR" dirty="0" err="1"/>
              <a:t>Lilou</a:t>
            </a:r>
            <a:r>
              <a:rPr lang="en-US" dirty="0"/>
              <a:t> </a:t>
            </a:r>
            <a:r>
              <a:rPr lang="en-US" dirty="0" smtClean="0"/>
              <a:t>1– </a:t>
            </a:r>
            <a:r>
              <a:rPr lang="fr-FR" dirty="0"/>
              <a:t>Unité 6: L’anniversaire de </a:t>
            </a:r>
            <a:r>
              <a:rPr lang="fr-FR" dirty="0" err="1" smtClean="0"/>
              <a:t>Lilou</a:t>
            </a:r>
            <a:r>
              <a:rPr lang="el-GR" dirty="0" smtClean="0"/>
              <a:t> (σελ. 56)</a:t>
            </a:r>
          </a:p>
          <a:p>
            <a:pPr marL="0" indent="0">
              <a:buNone/>
            </a:pP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«Να φτιάξετε την πρόσκληση που έστειλε η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</a:rPr>
              <a:t>Lilou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στους φίλους της».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u="sng" dirty="0"/>
              <a:t>Γυμνάσιο</a:t>
            </a:r>
            <a:r>
              <a:rPr lang="el-GR" dirty="0"/>
              <a:t> : </a:t>
            </a:r>
            <a:r>
              <a:rPr lang="fr-FR" dirty="0"/>
              <a:t>Action.fr-gr 1 – Unité 3: Mes loisirs </a:t>
            </a:r>
            <a:r>
              <a:rPr lang="fr-FR" dirty="0" smtClean="0"/>
              <a:t>préférés (</a:t>
            </a:r>
            <a:r>
              <a:rPr lang="el-GR" dirty="0" smtClean="0"/>
              <a:t>σελ. 76)</a:t>
            </a:r>
          </a:p>
          <a:p>
            <a:pPr marL="0" indent="0">
              <a:buNone/>
            </a:pP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«Χρησιμοποιώντας τις κατάλληλες εκφράσεις, απαντήστε θετικά ή αρνητικά στις προσκλήσεις της δραστηριότητας 2».</a:t>
            </a:r>
          </a:p>
          <a:p>
            <a:pPr marL="0" indent="0">
              <a:buNone/>
            </a:pPr>
            <a:r>
              <a:rPr lang="el-GR" dirty="0" smtClean="0"/>
              <a:t>Συμπληρωματικός επικοινωνιακός στόχος: </a:t>
            </a:r>
            <a:r>
              <a:rPr lang="el-GR" i="1" dirty="0" smtClean="0"/>
              <a:t>Αποδέχομαι ή αρνούμαι μία πρόταση/πρόσκληση.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7233-948C-41BC-9042-463412FB380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1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με το </a:t>
            </a:r>
            <a:r>
              <a:rPr lang="el-GR" dirty="0" err="1" smtClean="0"/>
              <a:t>ΚΠγ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hlinkClick r:id="rId2" action="ppaction://hlinkfile"/>
              </a:rPr>
              <a:t>Δραστηριότητα 1 – Ενότητα 1 επιπέδου Α1 &amp; Α2 </a:t>
            </a:r>
            <a:r>
              <a:rPr lang="el-GR" dirty="0" smtClean="0">
                <a:hlinkClick r:id="rId2" action="ppaction://hlinkfile"/>
              </a:rPr>
              <a:t>περιόδου Μαΐου </a:t>
            </a:r>
            <a:r>
              <a:rPr lang="el-GR" dirty="0">
                <a:hlinkClick r:id="rId2" action="ppaction://hlinkfile"/>
              </a:rPr>
              <a:t>2013</a:t>
            </a:r>
            <a:endParaRPr lang="el-GR" dirty="0"/>
          </a:p>
          <a:p>
            <a:r>
              <a:rPr lang="el-GR" dirty="0">
                <a:hlinkClick r:id="rId2" action="ppaction://hlinkfile"/>
              </a:rPr>
              <a:t>Δραστηριότητα 5 – Ενότητα 1 επιπέδου Α1 &amp; Α2 περιόδου </a:t>
            </a:r>
            <a:r>
              <a:rPr lang="el-GR" dirty="0" smtClean="0">
                <a:hlinkClick r:id="rId2" action="ppaction://hlinkfile"/>
              </a:rPr>
              <a:t>Μαΐου </a:t>
            </a:r>
            <a:r>
              <a:rPr lang="el-GR" dirty="0">
                <a:hlinkClick r:id="rId2" action="ppaction://hlinkfile"/>
              </a:rPr>
              <a:t>2013</a:t>
            </a:r>
            <a:endParaRPr lang="el-GR" dirty="0"/>
          </a:p>
          <a:p>
            <a:r>
              <a:rPr lang="el-GR" dirty="0">
                <a:hlinkClick r:id="rId3" action="ppaction://hlinkfile"/>
              </a:rPr>
              <a:t>Δραστηριότητα 4 – Ενότητα 1 επιπέδου Α1 &amp; Α2 περιόδου </a:t>
            </a:r>
            <a:r>
              <a:rPr lang="el-GR" dirty="0" smtClean="0">
                <a:hlinkClick r:id="rId3" action="ppaction://hlinkfile"/>
              </a:rPr>
              <a:t>Μαΐου </a:t>
            </a:r>
            <a:r>
              <a:rPr lang="el-GR" dirty="0">
                <a:hlinkClick r:id="rId3" action="ppaction://hlinkfile"/>
              </a:rPr>
              <a:t>2014</a:t>
            </a:r>
            <a:endParaRPr lang="el-GR" dirty="0"/>
          </a:p>
          <a:p>
            <a:r>
              <a:rPr lang="el-GR" dirty="0">
                <a:hlinkClick r:id="rId4" action="ppaction://hlinkfile"/>
              </a:rPr>
              <a:t>Δραστηριότητα 2 – Ενότητα 1 επιπέδου Α1 &amp; Α2 περιόδου </a:t>
            </a:r>
            <a:r>
              <a:rPr lang="el-GR" dirty="0" smtClean="0">
                <a:hlinkClick r:id="rId4" action="ppaction://hlinkfile"/>
              </a:rPr>
              <a:t>Ιουνίου 2016</a:t>
            </a:r>
            <a:endParaRPr lang="el-GR" dirty="0" smtClean="0"/>
          </a:p>
          <a:p>
            <a:r>
              <a:rPr lang="el-GR" dirty="0">
                <a:hlinkClick r:id="rId5" action="ppaction://hlinkfile"/>
              </a:rPr>
              <a:t>Δραστηριότητα 2 – Ενότητα </a:t>
            </a:r>
            <a:r>
              <a:rPr lang="el-GR" dirty="0" smtClean="0">
                <a:hlinkClick r:id="rId5" action="ppaction://hlinkfile"/>
              </a:rPr>
              <a:t>2 </a:t>
            </a:r>
            <a:r>
              <a:rPr lang="el-GR" dirty="0">
                <a:hlinkClick r:id="rId5" action="ppaction://hlinkfile"/>
              </a:rPr>
              <a:t>επιπέδου Α1 &amp; Α2 περιόδου Μαΐου</a:t>
            </a:r>
            <a:r>
              <a:rPr lang="el-GR" dirty="0" smtClean="0">
                <a:hlinkClick r:id="rId5" action="ppaction://hlinkfile"/>
              </a:rPr>
              <a:t> 2009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2590-FB62-4AF2-B3AF-B56EFB88888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2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8153400" cy="17274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 </a:t>
            </a:r>
            <a:r>
              <a:rPr lang="fr-FR" b="1" dirty="0" smtClean="0"/>
              <a:t>III. </a:t>
            </a:r>
            <a:r>
              <a:rPr lang="el-GR" b="1" dirty="0" err="1" smtClean="0"/>
              <a:t>Αναστοχασμός</a:t>
            </a:r>
            <a:r>
              <a:rPr lang="el-GR" b="1" dirty="0" smtClean="0"/>
              <a:t> - Συζήτηση πάνω </a:t>
            </a:r>
            <a:r>
              <a:rPr lang="el-GR" b="1" dirty="0"/>
              <a:t>στον σχεδιασμό και την υλοποίηση των σεναρίων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6228184" cy="2696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3C81-0481-43BB-B794-AFBB4300A48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Πρόκειται για μία </a:t>
            </a:r>
            <a:r>
              <a:rPr lang="el-GR" dirty="0" err="1" smtClean="0"/>
              <a:t>πολυπαραμετρική</a:t>
            </a:r>
            <a:r>
              <a:rPr lang="el-GR" dirty="0" smtClean="0"/>
              <a:t> διαδικασία, ειδικά στο στάδιο της </a:t>
            </a:r>
            <a:r>
              <a:rPr lang="el-GR" dirty="0" err="1" smtClean="0"/>
              <a:t>στοχοθεσίας</a:t>
            </a:r>
            <a:r>
              <a:rPr lang="el-GR" dirty="0" smtClean="0"/>
              <a:t> της μαθησιακής ενότητας (αντιστοίχιση περιγραφικών δεικτών γλωσσομάθειας, επικοινωνιακών δεξιοτήτων που προάγονται, κατάλληλων γλωσσικών μέσων ανά επίπεδο και ύλης των σχολικών εγχειριδίων).</a:t>
            </a:r>
          </a:p>
          <a:p>
            <a:r>
              <a:rPr lang="el-GR" dirty="0" smtClean="0"/>
              <a:t>Χρειάζεται εξάσκηση στη μετάβαση από τη διάρθρωση της ύλης των σχολικών εγχειριδίων στη νέα διάρθρωση της ύλης κατά επίπεδα γλωσσομάθειας.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0A91-006A-4FEF-A622-8F3BEB755680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Μελετώ και Αξιοποιώ το ΕΠΣ –ΞΓ και</a:t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Οδηγό του Εκπαιδευτικού των Ξένων Γλωσσών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511256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 εκπαιδευτικός έχει τη δυνατότητα να αναπτύξει </a:t>
            </a:r>
            <a:r>
              <a:rPr lang="el-GR" b="1" i="1" dirty="0" smtClean="0"/>
              <a:t>το δικό του αναλυτικό πρόγραμμα</a:t>
            </a:r>
            <a:r>
              <a:rPr lang="el-GR" dirty="0" smtClean="0"/>
              <a:t>  και να οργανώσει το μάθημά του:</a:t>
            </a:r>
          </a:p>
          <a:p>
            <a:pPr marL="357188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dirty="0" smtClean="0"/>
              <a:t>αναπτύσσοντας το δικό του εκπαιδευτικό </a:t>
            </a:r>
            <a:r>
              <a:rPr lang="el-GR" dirty="0"/>
              <a:t>υλικό που θα ανταποκρίνεται </a:t>
            </a:r>
            <a:r>
              <a:rPr lang="el-GR" dirty="0" smtClean="0"/>
              <a:t>στις ανάγκες, τα ενδιαφέροντα και το επίπεδο των </a:t>
            </a:r>
            <a:r>
              <a:rPr lang="el-GR" dirty="0"/>
              <a:t>μαθητών του, </a:t>
            </a:r>
            <a:r>
              <a:rPr lang="el-GR" dirty="0" smtClean="0"/>
              <a:t>βάσει κατάλληλων στρατηγικών </a:t>
            </a:r>
            <a:r>
              <a:rPr lang="el-GR" dirty="0"/>
              <a:t>διαχείρισης της διαφορετικότητάς τους μέσα από την προσέγγιση της διαφοροποιημένης </a:t>
            </a:r>
            <a:r>
              <a:rPr lang="el-GR" dirty="0" smtClean="0"/>
              <a:t>διδασκαλίας</a:t>
            </a:r>
            <a:endParaRPr lang="el-GR" dirty="0"/>
          </a:p>
          <a:p>
            <a:pPr marL="357188" indent="-330200" algn="just">
              <a:buFont typeface="Arial" panose="020B0604020202020204" pitchFamily="34" charset="0"/>
              <a:buChar char="•"/>
            </a:pPr>
            <a:r>
              <a:rPr lang="el-GR" dirty="0" smtClean="0"/>
              <a:t>αξιοποιώντας </a:t>
            </a:r>
            <a:r>
              <a:rPr lang="el-GR" dirty="0"/>
              <a:t>δημιουργικά και αποδοτικά την ύλη των σχολικών εγχειριδίων </a:t>
            </a:r>
            <a:r>
              <a:rPr lang="el-GR" dirty="0" smtClean="0"/>
              <a:t>(στον </a:t>
            </a:r>
            <a:r>
              <a:rPr lang="el-GR" altLang="el-GR" dirty="0" smtClean="0"/>
              <a:t>βαθμό </a:t>
            </a:r>
            <a:r>
              <a:rPr lang="el-GR" altLang="el-GR" dirty="0"/>
              <a:t>που </a:t>
            </a:r>
            <a:r>
              <a:rPr lang="el-GR" altLang="el-GR" dirty="0" smtClean="0"/>
              <a:t>αυτό συμβάλλει </a:t>
            </a:r>
            <a:r>
              <a:rPr lang="el-GR" altLang="el-GR" dirty="0"/>
              <a:t>στους στόχους που θέτει η επίσημη εκπαιδευτική </a:t>
            </a:r>
            <a:r>
              <a:rPr lang="el-GR" altLang="el-GR" dirty="0" smtClean="0"/>
              <a:t>πολιτική), ανεξάρτητα της απόδοσής τους σε «παραδοσιακές» τάξεις.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8EBD-00E1-44DB-B4F6-93BC3AB01927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5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Ωστόσο, η πρακτική ενασχόληση με τις γνωστικές διαδικασίες και η σταδιακή εξοικείωση με τους στόχους τους (βιωματικούς, εννοιολογικούς, αναλυτικούς, εφαρμοσμένους)  συμβάλλουν στην ενδεδειγμένη για κάθε σχολικό περιβάλλον ανάπτυξη μαθησιακών ενοτήτων ή δραστηριοτήτων.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Σε πρακτικό επίπεδο και σε πρώτη φάση, προτείνεται: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smtClean="0"/>
              <a:t>ο εμπλουτισμός</a:t>
            </a:r>
            <a:r>
              <a:rPr lang="el-GR" dirty="0" smtClean="0"/>
              <a:t> των ενοτήτων ή δραστηριοτήτων των σχολικών διδακτικών εγχειριδίων με το σχεδιασμό και την υλοποίηση </a:t>
            </a:r>
            <a:r>
              <a:rPr lang="el-GR" b="1" dirty="0" smtClean="0"/>
              <a:t>μαθησιακών  δραστηριοτήτων 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smtClean="0"/>
              <a:t>η αξιοποίηση </a:t>
            </a:r>
            <a:r>
              <a:rPr lang="el-GR" dirty="0" smtClean="0"/>
              <a:t>παλαιότερων σχεδίων διδασκαλίας του εκπαιδευτικού με στόχο τον εμπλουτισμό τους και το μετασχηματισμό τους σε </a:t>
            </a:r>
            <a:r>
              <a:rPr lang="el-GR" b="1" dirty="0" smtClean="0"/>
              <a:t>μαθησιακές ενότητες</a:t>
            </a:r>
          </a:p>
          <a:p>
            <a:pPr>
              <a:buFont typeface="Wingdings" pitchFamily="2" charset="2"/>
              <a:buChar char="Ø"/>
            </a:pPr>
            <a:r>
              <a:rPr lang="el-GR" b="1" i="1" dirty="0" smtClean="0"/>
              <a:t>η σύνδεση </a:t>
            </a:r>
            <a:r>
              <a:rPr lang="el-GR" b="1" i="1" dirty="0"/>
              <a:t>με το Κρατικό Πιστοποιητικό Γλωσσομάθειας </a:t>
            </a:r>
            <a:r>
              <a:rPr lang="el-GR" dirty="0"/>
              <a:t>λόγω συνάφειας </a:t>
            </a:r>
            <a:r>
              <a:rPr lang="el-GR" dirty="0" err="1"/>
              <a:t>στοχοθεσίας</a:t>
            </a:r>
            <a:r>
              <a:rPr lang="el-GR" dirty="0"/>
              <a:t> και τυπολογίας δραστηριοτήτων.</a:t>
            </a:r>
            <a:r>
              <a:rPr lang="el-GR" b="1" dirty="0"/>
              <a:t> </a:t>
            </a:r>
            <a:endParaRPr lang="el-GR" b="1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σύμφωνα με τις εκπαιδευτικές προσεγγίσεις του ΕΠΣ-ΞΓ.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2EF2-3AF8-41D7-819B-6EAA83B69196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725144"/>
            <a:ext cx="7674056" cy="22433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Επικοινωνήστε με τους εισηγητές:</a:t>
            </a:r>
          </a:p>
          <a:p>
            <a:pPr lvl="1"/>
            <a:r>
              <a:rPr lang="el-GR" sz="2000" dirty="0" smtClean="0"/>
              <a:t>Δ. Ζέππος, </a:t>
            </a:r>
            <a:r>
              <a:rPr lang="en-US" sz="2000" dirty="0" smtClean="0"/>
              <a:t>zepposd@gmail.com</a:t>
            </a:r>
            <a:endParaRPr lang="el-GR" sz="2000" dirty="0" smtClean="0"/>
          </a:p>
          <a:p>
            <a:pPr lvl="1"/>
            <a:r>
              <a:rPr lang="el-GR" sz="2000" dirty="0" smtClean="0"/>
              <a:t>Γ. Κερκινοπούλου, </a:t>
            </a:r>
            <a:r>
              <a:rPr lang="en-US" sz="2000" dirty="0" smtClean="0"/>
              <a:t>gkerkino@gmail.com</a:t>
            </a:r>
            <a:endParaRPr lang="el-GR" sz="2000" dirty="0" smtClean="0">
              <a:latin typeface="Corbel" pitchFamily="34" charset="0"/>
            </a:endParaRPr>
          </a:p>
          <a:p>
            <a:pPr lvl="1"/>
            <a:r>
              <a:rPr lang="el-GR" sz="2000" dirty="0" smtClean="0"/>
              <a:t>Β. </a:t>
            </a:r>
            <a:r>
              <a:rPr lang="el-GR" sz="2000" dirty="0" err="1" smtClean="0"/>
              <a:t>Μπλετσογιάννη</a:t>
            </a:r>
            <a:r>
              <a:rPr lang="el-GR" sz="2000" dirty="0" smtClean="0"/>
              <a:t>, </a:t>
            </a:r>
            <a:r>
              <a:rPr lang="en-US" sz="2000" dirty="0" smtClean="0"/>
              <a:t>vbletsogianni@gmail.com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Ευχαριστούμε για την παρουσία σας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60" y="1251738"/>
            <a:ext cx="4572000" cy="3505200"/>
          </a:xfrm>
          <a:prstGeom prst="rect">
            <a:avLst/>
          </a:prstGeom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CDE-8C60-4D3E-950B-332792171594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8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1. Προσδιορίζω </a:t>
            </a:r>
            <a:r>
              <a:rPr lang="el-GR" sz="3200" dirty="0"/>
              <a:t>το επίπεδο γλωσσομάθειας του μαθητικού κοινού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96832" cy="154496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l-GR" dirty="0" smtClean="0"/>
              <a:t>Στο ΕΠΣ-ΞΓ περιλαμβάνονται  περιληπτικές</a:t>
            </a:r>
          </a:p>
          <a:p>
            <a:pPr algn="just">
              <a:spcBef>
                <a:spcPts val="0"/>
              </a:spcBef>
              <a:buNone/>
            </a:pPr>
            <a:r>
              <a:rPr lang="el-GR" dirty="0" smtClean="0"/>
              <a:t>περιγραφές </a:t>
            </a:r>
            <a:r>
              <a:rPr lang="el-GR" dirty="0"/>
              <a:t>των επικοινωνιακών ενεργειών </a:t>
            </a:r>
            <a:r>
              <a:rPr lang="el-GR" dirty="0" smtClean="0"/>
              <a:t>ή</a:t>
            </a:r>
          </a:p>
          <a:p>
            <a:pPr algn="just">
              <a:spcBef>
                <a:spcPts val="0"/>
              </a:spcBef>
              <a:buNone/>
            </a:pPr>
            <a:r>
              <a:rPr lang="el-GR" dirty="0" smtClean="0"/>
              <a:t>δράσεων </a:t>
            </a:r>
            <a:r>
              <a:rPr lang="el-GR" dirty="0"/>
              <a:t>που θα πρέπει να μπορεί να κάνει </a:t>
            </a:r>
            <a:r>
              <a:rPr lang="el-GR" dirty="0" smtClean="0"/>
              <a:t>ο</a:t>
            </a:r>
          </a:p>
          <a:p>
            <a:pPr algn="just">
              <a:spcBef>
                <a:spcPts val="0"/>
              </a:spcBef>
              <a:buNone/>
            </a:pPr>
            <a:r>
              <a:rPr lang="el-GR" dirty="0" smtClean="0"/>
              <a:t>μαθητής ανά επίπεδο γλωσσομάθειας.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89682"/>
            <a:ext cx="7272808" cy="3121987"/>
          </a:xfrm>
        </p:spPr>
      </p:pic>
      <p:sp>
        <p:nvSpPr>
          <p:cNvPr id="6" name="Rectangle 5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9EEC-C8DE-4690-BEE5-12EABE1CFA60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6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1. Προσδιορίζω το επίπεδο γλωσσομάθειας του μαθητικού κοινού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el-GR" sz="5100" dirty="0" smtClean="0"/>
              <a:t>Αναφέρονται </a:t>
            </a:r>
            <a:r>
              <a:rPr lang="el-GR" sz="5100" dirty="0"/>
              <a:t>αναλυτικά οι επικοινωνιακοί δείκτες επικοινωνιακής επάρκειας </a:t>
            </a:r>
            <a:r>
              <a:rPr lang="el-GR" sz="5100" dirty="0" smtClean="0"/>
              <a:t>ανά επίπεδο και ανά επικοινωνιακή δραστηριότητα</a:t>
            </a:r>
          </a:p>
          <a:p>
            <a:pPr marL="82296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κατανόηση 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γραπτού λόγου, </a:t>
            </a:r>
            <a:endParaRPr lang="el-G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 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γραπτού λόγου και γραπτή </a:t>
            </a:r>
            <a:r>
              <a:rPr lang="el-G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διάδραση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l-G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γραπτή 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διαμεσολάβηση, </a:t>
            </a:r>
            <a:endParaRPr lang="el-G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κατανόηση 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προφορικού λόγου, </a:t>
            </a:r>
            <a:endParaRPr lang="el-G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 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προφορικού λόγου και προφορική </a:t>
            </a:r>
            <a:r>
              <a:rPr lang="el-GR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διάδραση</a:t>
            </a:r>
            <a:r>
              <a:rPr lang="el-G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l-G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προφορική διαμεσολάβηση</a:t>
            </a:r>
            <a:endParaRPr lang="el-GR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857835" cy="4176464"/>
          </a:xfrm>
        </p:spPr>
      </p:pic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7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7C28-73E2-4A7E-A52C-8FEF6124F80B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4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>
            <a:noAutofit/>
          </a:bodyPr>
          <a:lstStyle/>
          <a:p>
            <a:r>
              <a:rPr lang="el-GR" sz="3200" dirty="0"/>
              <a:t>2</a:t>
            </a:r>
            <a:r>
              <a:rPr lang="el-GR" sz="3200" dirty="0" smtClean="0"/>
              <a:t>. Σχεδιάζω σενάριο </a:t>
            </a:r>
            <a:r>
              <a:rPr lang="el-GR" sz="3200" dirty="0" err="1" smtClean="0"/>
              <a:t>χρονο</a:t>
            </a:r>
            <a:r>
              <a:rPr lang="el-GR" sz="3200" dirty="0" smtClean="0"/>
              <a:t>-οργάνωσης</a:t>
            </a:r>
            <a:endParaRPr lang="el-GR" sz="3200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1043608" y="1850064"/>
            <a:ext cx="7795592" cy="453126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Ο εκπαιδευτικός λαμβάνει υπόψη του:</a:t>
            </a:r>
          </a:p>
          <a:p>
            <a:pPr marL="484632" indent="-45720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το </a:t>
            </a:r>
            <a:r>
              <a:rPr lang="el-GR" dirty="0">
                <a:solidFill>
                  <a:schemeClr val="tx1"/>
                </a:solidFill>
              </a:rPr>
              <a:t>επίπεδο επικοινωνιακής επάρκειας στο οποίο </a:t>
            </a:r>
            <a:r>
              <a:rPr lang="el-GR" dirty="0" smtClean="0">
                <a:solidFill>
                  <a:schemeClr val="tx1"/>
                </a:solidFill>
              </a:rPr>
              <a:t>στοχεύει </a:t>
            </a:r>
            <a:r>
              <a:rPr lang="el-GR" dirty="0">
                <a:solidFill>
                  <a:schemeClr val="tx1"/>
                </a:solidFill>
              </a:rPr>
              <a:t>το μάθημα μίας σχολικής χρονιάς</a:t>
            </a:r>
          </a:p>
          <a:p>
            <a:pPr marL="48463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 smtClean="0"/>
              <a:t>τις </a:t>
            </a:r>
            <a:r>
              <a:rPr lang="el-GR" dirty="0"/>
              <a:t>διαθέσιμες διδακτικές ώρες ανά διδακτικό </a:t>
            </a:r>
            <a:r>
              <a:rPr lang="el-GR" dirty="0" smtClean="0"/>
              <a:t>έτος</a:t>
            </a:r>
            <a:endParaRPr lang="el-GR" dirty="0"/>
          </a:p>
          <a:p>
            <a:pPr marL="484632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dirty="0" smtClean="0"/>
              <a:t>τις ώρες </a:t>
            </a:r>
            <a:r>
              <a:rPr lang="el-GR" dirty="0"/>
              <a:t>του ωρολογίου προγράμματος </a:t>
            </a:r>
            <a:r>
              <a:rPr lang="el-GR" dirty="0" smtClean="0"/>
              <a:t>που απαιτούνται </a:t>
            </a:r>
            <a:r>
              <a:rPr lang="el-GR" dirty="0"/>
              <a:t>για να φτάσει ένας μαθητής στο </a:t>
            </a:r>
            <a:r>
              <a:rPr lang="el-GR" dirty="0" smtClean="0"/>
              <a:t>κάθε επίπεδο γλωσσομάθειας</a:t>
            </a:r>
          </a:p>
          <a:p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Υπουργείο Παιδείας, Έρευνας και Θρησκευμάτων  </a:t>
            </a:r>
            <a:br>
              <a:rPr lang="el-GR" sz="1200" dirty="0"/>
            </a:br>
            <a:r>
              <a:rPr lang="el-GR" sz="1200" dirty="0"/>
              <a:t>Ινστιτούτο Εκπαιδευτικής Πολιτικής (Ι.Ε.Π.)</a:t>
            </a:r>
            <a:br>
              <a:rPr lang="el-GR" sz="1200" dirty="0"/>
            </a:br>
            <a:r>
              <a:rPr lang="el-GR" sz="1200" dirty="0"/>
              <a:t>Επιστημονική Επιτροπή </a:t>
            </a:r>
            <a:r>
              <a:rPr lang="el-GR" sz="1200" dirty="0" smtClean="0"/>
              <a:t>Ξένων </a:t>
            </a:r>
            <a:r>
              <a:rPr lang="el-GR" sz="1200" dirty="0"/>
              <a:t>Γλωσσών</a:t>
            </a:r>
          </a:p>
        </p:txBody>
      </p:sp>
      <p:pic>
        <p:nvPicPr>
          <p:cNvPr id="5" name="Picture 2" descr="logo_eps_final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D5FA-4614-4E63-91F0-A5B4F62391D8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5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παράδειγμα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251496"/>
              </p:ext>
            </p:extLst>
          </p:nvPr>
        </p:nvGraphicFramePr>
        <p:xfrm>
          <a:off x="1435100" y="1447800"/>
          <a:ext cx="7499350" cy="449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6900">
                  <a:extLst>
                    <a:ext uri="{9D8B030D-6E8A-4147-A177-3AD203B41FA5}">
                      <a16:colId xmlns:a16="http://schemas.microsoft.com/office/drawing/2014/main" val="816912131"/>
                    </a:ext>
                  </a:extLst>
                </a:gridCol>
                <a:gridCol w="4362450">
                  <a:extLst>
                    <a:ext uri="{9D8B030D-6E8A-4147-A177-3AD203B41FA5}">
                      <a16:colId xmlns:a16="http://schemas.microsoft.com/office/drawing/2014/main" val="408854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ΓΛΩΣΣΑ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ΓΑΛΛΙΚΑ/ΓΕΡΜΑΝΙΚΑ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ΤΑΞΗ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Α’ ΓΥΜΝΑΣΙΟΥ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0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ΕΠΙΠΕΔΟ – ΣΤΟΧΟΣ ΕΠΙΚΟΙΝΩΝΙΑΚΗΣ</a:t>
                      </a:r>
                      <a:r>
                        <a:rPr lang="el-GR" b="1" baseline="0" dirty="0" smtClean="0"/>
                        <a:t> ΕΠΑΡΚΕΙΑΣ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7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ΕΒΔΟΜΑΔΙΑΙΕΣ ΩΡΕΣ ΔΙΔΑΣΚΑΛΙΑΣ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2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ΣΥΝΟΛΟ ΩΡΩΝ ΔΙΔΑΣΚΑΛΙΑΣ</a:t>
                      </a:r>
                      <a:r>
                        <a:rPr lang="el-GR" b="1" baseline="0" dirty="0" smtClean="0"/>
                        <a:t> ΑΝΑ ΔΙΔΑΚΤΙΚΟ ΕΤΟΣ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34 εβδομάδες</a:t>
                      </a:r>
                      <a:r>
                        <a:rPr lang="el-GR" baseline="0" dirty="0" smtClean="0"/>
                        <a:t> Χ 2 διδακτικές ώρες = </a:t>
                      </a:r>
                      <a:r>
                        <a:rPr lang="en-US" baseline="0" dirty="0" smtClean="0"/>
                        <a:t>68</a:t>
                      </a:r>
                      <a:r>
                        <a:rPr lang="el-GR" baseline="0" dirty="0" smtClean="0"/>
                        <a:t> – 20% (λόγω σχολικών εορτών, εκδρομών, αργιών κτλ.) = </a:t>
                      </a:r>
                      <a:r>
                        <a:rPr lang="el-GR" b="1" baseline="0" dirty="0" smtClean="0"/>
                        <a:t>54 διδακτικές ώρες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3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Μ.Ο. ΚΑΘΟΔΗΓΟΥΜΕΝΗΣ ΜΕΛΕΤΗΣ ΕΠΙΠΕΔΟΥ Α1 (</a:t>
                      </a:r>
                      <a:r>
                        <a:rPr lang="el-GR" b="1" dirty="0" err="1" smtClean="0"/>
                        <a:t>ΣτΕ</a:t>
                      </a:r>
                      <a:r>
                        <a:rPr lang="el-GR" b="1" dirty="0" smtClean="0"/>
                        <a:t>/Ελληνικό</a:t>
                      </a:r>
                      <a:r>
                        <a:rPr lang="el-GR" b="1" baseline="0" dirty="0" smtClean="0"/>
                        <a:t> Σχολείο)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100 ώρες / 115 διδακτικές ώρες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0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ΚΑΛΥΨΗ ΕΠΙΠΕΔΟΥ Α1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48% ( περίπου το 1/2 του επιπέδου</a:t>
                      </a:r>
                      <a:r>
                        <a:rPr lang="el-GR" baseline="0" dirty="0" smtClean="0"/>
                        <a:t> Α1)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705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60032" y="6211669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</a:rPr>
              <a:t>Υπουργείο Παιδείας, Έρευνας και Θρησκευμάτων  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Ινστιτούτο Εκπαιδευτικής Πολιτικής (Ι.Ε.Π.)</a:t>
            </a:r>
            <a:br>
              <a:rPr lang="el-GR" sz="1200" dirty="0">
                <a:solidFill>
                  <a:prstClr val="black"/>
                </a:solidFill>
              </a:rPr>
            </a:br>
            <a:r>
              <a:rPr lang="el-GR" sz="1200" dirty="0">
                <a:solidFill>
                  <a:prstClr val="black"/>
                </a:solidFill>
              </a:rPr>
              <a:t>Επιστημονική Επιτροπή </a:t>
            </a:r>
            <a:r>
              <a:rPr lang="el-GR" sz="1200" dirty="0" smtClean="0">
                <a:solidFill>
                  <a:prstClr val="black"/>
                </a:solidFill>
              </a:rPr>
              <a:t>Ξένων </a:t>
            </a:r>
            <a:r>
              <a:rPr lang="el-GR" sz="1200" dirty="0">
                <a:solidFill>
                  <a:prstClr val="black"/>
                </a:solidFill>
              </a:rPr>
              <a:t>Γλωσσών</a:t>
            </a:r>
          </a:p>
        </p:txBody>
      </p:sp>
      <p:pic>
        <p:nvPicPr>
          <p:cNvPr id="6" name="Picture 2" descr="logo_eps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" y="6211669"/>
            <a:ext cx="954717" cy="6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8F3A-B4F0-4E38-9630-9EA76B5EAA9F}" type="datetime4">
              <a:rPr lang="el-GR" smtClean="0"/>
              <a:t>7 Σεπτεμβρίου 2016</a:t>
            </a:fld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933-A623-42B3-9C47-22080303A91E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7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1941</TotalTime>
  <Words>3537</Words>
  <Application>Microsoft Office PowerPoint</Application>
  <PresentationFormat>Προβολή στην οθόνη (4:3)</PresentationFormat>
  <Paragraphs>538</Paragraphs>
  <Slides>51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62" baseType="lpstr">
      <vt:lpstr>Arial</vt:lpstr>
      <vt:lpstr>Calibri</vt:lpstr>
      <vt:lpstr>Corbel</vt:lpstr>
      <vt:lpstr>Georgia</vt:lpstr>
      <vt:lpstr>Gill Sans MT</vt:lpstr>
      <vt:lpstr>Trebuchet MS</vt:lpstr>
      <vt:lpstr>Verdana</vt:lpstr>
      <vt:lpstr>Wingdings</vt:lpstr>
      <vt:lpstr>Wingdings 2</vt:lpstr>
      <vt:lpstr>Ηλιοστάσιο</vt:lpstr>
      <vt:lpstr>Αστικό</vt:lpstr>
      <vt:lpstr>Υπουργείο Παιδείας, Έρευνας και Θρησκευμάτων   Ινστιτούτο Εκπαιδευτικής Πολιτικής (Ι.Ε.Π.) Επιστημονική Επιτροπή Ξένων Γλωσσών  ΟΙ ΞΕΝΕΣ ΓΛΩΣΣΕΣ ΣΤΟ ΣΧΟΛΕΙΟ Ενημερωτικές-Επιμορφωτικές Ημερίδες    Αθήνα, 5 Σεπτεμβρίου 2016                                                                 Θεσσαλονίκη, 7 Σεπτεμβρίου 2016 </vt:lpstr>
      <vt:lpstr>Παρουσίαση του PowerPoint</vt:lpstr>
      <vt:lpstr>Περιεχόμενο</vt:lpstr>
      <vt:lpstr>Παρουσίαση του PowerPoint</vt:lpstr>
      <vt:lpstr>Μελετώ και Αξιοποιώ το ΕΠΣ –ΞΓ και τον Οδηγό του Εκπαιδευτικού των Ξένων Γλωσσών</vt:lpstr>
      <vt:lpstr>1. Προσδιορίζω το επίπεδο γλωσσομάθειας του μαθητικού κοινού</vt:lpstr>
      <vt:lpstr>1. Προσδιορίζω το επίπεδο γλωσσομάθειας του μαθητικού κοινού</vt:lpstr>
      <vt:lpstr>2. Σχεδιάζω σενάριο χρονο-οργάνωσης</vt:lpstr>
      <vt:lpstr>Ένα παράδειγμα</vt:lpstr>
      <vt:lpstr>3. Προσδιορίζω τους επικοινωνιακούς στόχους, τα κατάλληλα γλωσσικά μέσα και κειμενικούς τύπους (Παράρτημα 1 ΕΠΣ-ΞΓ)</vt:lpstr>
      <vt:lpstr>Προσδιορίζω τα λειτουργικά και δομικά στοιχεία ανά επίπεδο γλωσσομάθειας</vt:lpstr>
      <vt:lpstr>4. Ενδεχόμενη σύνδεση με το σχολικό εγχειρίδιο (Παράρτημα 2 ΕΠΣ-ΞΓ)</vt:lpstr>
      <vt:lpstr>Αξιοποιώ δημιουργικά το σχολικό εγχειρίδιο </vt:lpstr>
      <vt:lpstr>5. Εφαρμόζω τις εκπαιδευτικές προσεγγίσεις του ΕΠΣ-ΞΓ (1)</vt:lpstr>
      <vt:lpstr>Διαφοροποιημένη Διδασκαλία</vt:lpstr>
      <vt:lpstr>Διαφοροποιημένη Διδασκαλία</vt:lpstr>
      <vt:lpstr>Επιλέγω το εκπαιδευτικό υλικό με βάση τις αρχές της διαφοροποιημένης διδασκαλίας</vt:lpstr>
      <vt:lpstr>6. Εφαρμόζω τις εκπαιδευτικές προσεγγίσεις του ΕΠΣ-ΞΓ (2)</vt:lpstr>
      <vt:lpstr>Παρουσίαση του PowerPoint</vt:lpstr>
      <vt:lpstr>Σχεδιάζω σενάρια με το μοντέλο «Μάθηση μέσω σχεδιασμού» </vt:lpstr>
      <vt:lpstr>Σχεδιάζω σενάρια με το μοντέλο  «Μάθηση μέσω σχεδιασμού» </vt:lpstr>
      <vt:lpstr>Σενάριο αναλυτικού προγράμματος για τα Γερμανικά</vt:lpstr>
      <vt:lpstr>Οι γνωστικές διεργασίες  </vt:lpstr>
      <vt:lpstr>Ολυμπιακοί αγώνες </vt:lpstr>
      <vt:lpstr>Κατάλογος διοργανωτριών πόλεων Ολυμπιακών Αγώνων  (Βικιπαίδεια)</vt:lpstr>
      <vt:lpstr>            Α1-                            Α1+</vt:lpstr>
      <vt:lpstr>            Α1-                            Α1+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Μετάλλια Ολυμπιακών Αγώνων 2016</vt:lpstr>
      <vt:lpstr>Παρουσίαση του PowerPoint</vt:lpstr>
      <vt:lpstr>            Α1-                            Α1+</vt:lpstr>
      <vt:lpstr>Παρουσίαση του PowerPoint</vt:lpstr>
      <vt:lpstr>            Α1-                            Α1+</vt:lpstr>
      <vt:lpstr>            Α1-                            Α1+</vt:lpstr>
      <vt:lpstr>Σενάριο αναλυτικού προγράμματος για τα γαλλικά (1)</vt:lpstr>
      <vt:lpstr>Σενάριο αναλυτικού προγράμματος για τα γαλλικά (2)</vt:lpstr>
      <vt:lpstr>Σενάριο αναλυτικού προγράμματος για τα γαλλικά (3)</vt:lpstr>
      <vt:lpstr>Σενάριο αναλυτικού προγράμματος για τα γαλλικά (3)</vt:lpstr>
      <vt:lpstr>1η Δραστηριοτητα </vt:lpstr>
      <vt:lpstr>2η Δραστηριοτητα </vt:lpstr>
      <vt:lpstr>3η Δραστηριοτητα </vt:lpstr>
      <vt:lpstr>4η Δραστηριοτητα </vt:lpstr>
      <vt:lpstr>Ενδεχόμενη σύνδεση με το σχολικό εγχειρίδιο</vt:lpstr>
      <vt:lpstr>Σύνδεση με το ΚΠγ</vt:lpstr>
      <vt:lpstr>Παρουσίαση του PowerPoint</vt:lpstr>
      <vt:lpstr>Αναστοχασμός</vt:lpstr>
      <vt:lpstr>Αναστοχασμός</vt:lpstr>
      <vt:lpstr>Ευχαριστούμε για την παρουσία σας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Vasiliki</dc:creator>
  <cp:lastModifiedBy>vables</cp:lastModifiedBy>
  <cp:revision>296</cp:revision>
  <dcterms:created xsi:type="dcterms:W3CDTF">2011-10-19T14:06:15Z</dcterms:created>
  <dcterms:modified xsi:type="dcterms:W3CDTF">2016-09-07T10:37:08Z</dcterms:modified>
</cp:coreProperties>
</file>