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352" r:id="rId2"/>
    <p:sldId id="345" r:id="rId3"/>
    <p:sldId id="347" r:id="rId4"/>
    <p:sldId id="348" r:id="rId5"/>
    <p:sldId id="350" r:id="rId6"/>
    <p:sldId id="349" r:id="rId7"/>
    <p:sldId id="292" r:id="rId8"/>
    <p:sldId id="291" r:id="rId9"/>
    <p:sldId id="293" r:id="rId10"/>
    <p:sldId id="294" r:id="rId11"/>
    <p:sldId id="295" r:id="rId12"/>
    <p:sldId id="296" r:id="rId13"/>
    <p:sldId id="297" r:id="rId14"/>
    <p:sldId id="325" r:id="rId15"/>
    <p:sldId id="326" r:id="rId16"/>
    <p:sldId id="327" r:id="rId17"/>
    <p:sldId id="299" r:id="rId18"/>
    <p:sldId id="337" r:id="rId19"/>
    <p:sldId id="343" r:id="rId20"/>
    <p:sldId id="338" r:id="rId21"/>
    <p:sldId id="363" r:id="rId22"/>
    <p:sldId id="362" r:id="rId23"/>
    <p:sldId id="344" r:id="rId24"/>
    <p:sldId id="328" r:id="rId25"/>
    <p:sldId id="353" r:id="rId26"/>
    <p:sldId id="329" r:id="rId27"/>
    <p:sldId id="354" r:id="rId28"/>
    <p:sldId id="330" r:id="rId29"/>
    <p:sldId id="332" r:id="rId30"/>
    <p:sldId id="364" r:id="rId31"/>
    <p:sldId id="334" r:id="rId32"/>
    <p:sldId id="365" r:id="rId33"/>
    <p:sldId id="360" r:id="rId34"/>
    <p:sldId id="366" r:id="rId35"/>
    <p:sldId id="359" r:id="rId36"/>
    <p:sldId id="367" r:id="rId37"/>
    <p:sldId id="336" r:id="rId38"/>
    <p:sldId id="368" r:id="rId39"/>
    <p:sldId id="307" r:id="rId40"/>
    <p:sldId id="308" r:id="rId41"/>
    <p:sldId id="309" r:id="rId42"/>
    <p:sldId id="310" r:id="rId43"/>
    <p:sldId id="311" r:id="rId44"/>
    <p:sldId id="312" r:id="rId45"/>
    <p:sldId id="313" r:id="rId46"/>
    <p:sldId id="314" r:id="rId47"/>
    <p:sldId id="355" r:id="rId48"/>
    <p:sldId id="356" r:id="rId49"/>
    <p:sldId id="357" r:id="rId50"/>
    <p:sldId id="358" r:id="rId51"/>
  </p:sldIdLst>
  <p:sldSz cx="9144000" cy="6858000" type="screen4x3"/>
  <p:notesSz cx="6761163" cy="99425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5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EB3AA-A9A5-4EE3-B07C-4788C8803C36}" type="doc">
      <dgm:prSet loTypeId="urn:microsoft.com/office/officeart/2005/8/layout/hierarchy4" loCatId="list" qsTypeId="urn:microsoft.com/office/officeart/2005/8/quickstyle/simple1" qsCatId="simple" csTypeId="urn:microsoft.com/office/officeart/2005/8/colors/accent6_2" csCatId="accent6" phldr="1"/>
      <dgm:spPr/>
      <dgm:t>
        <a:bodyPr/>
        <a:lstStyle/>
        <a:p>
          <a:endParaRPr lang="el-GR"/>
        </a:p>
      </dgm:t>
    </dgm:pt>
    <dgm:pt modelId="{36B55502-9BDF-4800-A3FD-033F6E9AFF10}">
      <dgm:prSet phldrT="[Text]"/>
      <dgm:spPr/>
      <dgm:t>
        <a:bodyPr/>
        <a:lstStyle/>
        <a:p>
          <a:r>
            <a:rPr lang="el-GR" b="1" dirty="0">
              <a:solidFill>
                <a:srgbClr val="0000FF"/>
              </a:solidFill>
              <a:latin typeface="+mj-lt"/>
            </a:rPr>
            <a:t>Δωρεάν</a:t>
          </a:r>
          <a:r>
            <a:rPr lang="el-GR" dirty="0">
              <a:latin typeface="+mj-lt"/>
            </a:rPr>
            <a:t> εκπαίδευση σε όλους όσοι ετοιμάζονται ή ετοιμάζουν υποψηφίους για τις εξετάσεις</a:t>
          </a:r>
        </a:p>
      </dgm:t>
    </dgm:pt>
    <dgm:pt modelId="{64616776-7285-47BB-9A03-4FCD2E0FA53F}" type="parTrans" cxnId="{8D4E9127-BA3E-4B98-8134-D35D8F9D1A5F}">
      <dgm:prSet/>
      <dgm:spPr/>
      <dgm:t>
        <a:bodyPr/>
        <a:lstStyle/>
        <a:p>
          <a:endParaRPr lang="el-GR"/>
        </a:p>
      </dgm:t>
    </dgm:pt>
    <dgm:pt modelId="{78A803E8-29DB-49BD-9108-F4868C1645DC}" type="sibTrans" cxnId="{8D4E9127-BA3E-4B98-8134-D35D8F9D1A5F}">
      <dgm:prSet/>
      <dgm:spPr/>
      <dgm:t>
        <a:bodyPr/>
        <a:lstStyle/>
        <a:p>
          <a:endParaRPr lang="el-GR"/>
        </a:p>
      </dgm:t>
    </dgm:pt>
    <dgm:pt modelId="{425AFC3D-3335-4B3A-A195-D4B631D7A574}">
      <dgm:prSet/>
      <dgm:spPr/>
      <dgm:t>
        <a:bodyPr/>
        <a:lstStyle/>
        <a:p>
          <a:pPr algn="ctr"/>
          <a:r>
            <a:rPr lang="el-GR" b="1" dirty="0">
              <a:solidFill>
                <a:srgbClr val="0000FF"/>
              </a:solidFill>
              <a:latin typeface="+mj-lt"/>
            </a:rPr>
            <a:t>Δωρεάν</a:t>
          </a:r>
          <a:r>
            <a:rPr lang="el-GR" dirty="0">
              <a:latin typeface="+mj-lt"/>
            </a:rPr>
            <a:t> ενημέρωση για γονείς, υποψήφιους, εκπαιδευτικούς </a:t>
          </a:r>
        </a:p>
      </dgm:t>
    </dgm:pt>
    <dgm:pt modelId="{77F036CE-C7FB-48B9-9D07-BDDB7FB829B1}" type="parTrans" cxnId="{0A0B841A-5444-49D9-AD49-9FCFFD016A8E}">
      <dgm:prSet/>
      <dgm:spPr/>
      <dgm:t>
        <a:bodyPr/>
        <a:lstStyle/>
        <a:p>
          <a:endParaRPr lang="el-GR"/>
        </a:p>
      </dgm:t>
    </dgm:pt>
    <dgm:pt modelId="{6D1BBA94-59D9-4D96-8284-AF008E5473AD}" type="sibTrans" cxnId="{0A0B841A-5444-49D9-AD49-9FCFFD016A8E}">
      <dgm:prSet/>
      <dgm:spPr/>
      <dgm:t>
        <a:bodyPr/>
        <a:lstStyle/>
        <a:p>
          <a:endParaRPr lang="el-GR"/>
        </a:p>
      </dgm:t>
    </dgm:pt>
    <dgm:pt modelId="{3BA15E95-E6C9-4A83-9A2F-C39FB746ECFC}">
      <dgm:prSet/>
      <dgm:spPr/>
      <dgm:t>
        <a:bodyPr/>
        <a:lstStyle/>
        <a:p>
          <a:r>
            <a:rPr lang="el-GR" b="1" dirty="0">
              <a:solidFill>
                <a:srgbClr val="0000FF"/>
              </a:solidFill>
              <a:latin typeface="+mj-lt"/>
            </a:rPr>
            <a:t>Δωρεάν</a:t>
          </a:r>
          <a:r>
            <a:rPr lang="el-GR" dirty="0">
              <a:latin typeface="+mj-lt"/>
            </a:rPr>
            <a:t> επιμόρφωση για αξιολογητές</a:t>
          </a:r>
        </a:p>
      </dgm:t>
    </dgm:pt>
    <dgm:pt modelId="{7814D33F-206F-4A1B-B036-B63DCE0F3AA6}" type="parTrans" cxnId="{233ED8A5-BA46-41C7-9842-2A6834E5EED9}">
      <dgm:prSet/>
      <dgm:spPr/>
      <dgm:t>
        <a:bodyPr/>
        <a:lstStyle/>
        <a:p>
          <a:endParaRPr lang="el-GR"/>
        </a:p>
      </dgm:t>
    </dgm:pt>
    <dgm:pt modelId="{FAE6D6F3-A419-4833-8E77-D07C66C08CCF}" type="sibTrans" cxnId="{233ED8A5-BA46-41C7-9842-2A6834E5EED9}">
      <dgm:prSet/>
      <dgm:spPr/>
      <dgm:t>
        <a:bodyPr/>
        <a:lstStyle/>
        <a:p>
          <a:endParaRPr lang="el-GR"/>
        </a:p>
      </dgm:t>
    </dgm:pt>
    <dgm:pt modelId="{0DA4E7B2-DF11-40D2-9756-A7C2EF829FD2}" type="pres">
      <dgm:prSet presAssocID="{4C8EB3AA-A9A5-4EE3-B07C-4788C8803C36}" presName="Name0" presStyleCnt="0">
        <dgm:presLayoutVars>
          <dgm:chPref val="1"/>
          <dgm:dir/>
          <dgm:animOne val="branch"/>
          <dgm:animLvl val="lvl"/>
          <dgm:resizeHandles/>
        </dgm:presLayoutVars>
      </dgm:prSet>
      <dgm:spPr/>
      <dgm:t>
        <a:bodyPr/>
        <a:lstStyle/>
        <a:p>
          <a:endParaRPr lang="el-GR"/>
        </a:p>
      </dgm:t>
    </dgm:pt>
    <dgm:pt modelId="{6E85659C-043A-411E-AE4A-B871C8B12912}" type="pres">
      <dgm:prSet presAssocID="{36B55502-9BDF-4800-A3FD-033F6E9AFF10}" presName="vertOne" presStyleCnt="0"/>
      <dgm:spPr/>
    </dgm:pt>
    <dgm:pt modelId="{33E9DC98-CD02-443D-A243-8C176D37A1C7}" type="pres">
      <dgm:prSet presAssocID="{36B55502-9BDF-4800-A3FD-033F6E9AFF10}" presName="txOne" presStyleLbl="node0" presStyleIdx="0" presStyleCnt="3">
        <dgm:presLayoutVars>
          <dgm:chPref val="3"/>
        </dgm:presLayoutVars>
      </dgm:prSet>
      <dgm:spPr/>
      <dgm:t>
        <a:bodyPr/>
        <a:lstStyle/>
        <a:p>
          <a:endParaRPr lang="el-GR"/>
        </a:p>
      </dgm:t>
    </dgm:pt>
    <dgm:pt modelId="{033FC4F1-D616-4084-BB05-9BE132240B62}" type="pres">
      <dgm:prSet presAssocID="{36B55502-9BDF-4800-A3FD-033F6E9AFF10}" presName="horzOne" presStyleCnt="0"/>
      <dgm:spPr/>
    </dgm:pt>
    <dgm:pt modelId="{4FA7D2A0-9E99-4FC9-A2B8-3ED8859C4F6E}" type="pres">
      <dgm:prSet presAssocID="{78A803E8-29DB-49BD-9108-F4868C1645DC}" presName="sibSpaceOne" presStyleCnt="0"/>
      <dgm:spPr/>
    </dgm:pt>
    <dgm:pt modelId="{98408E27-D2C2-40AA-A28D-62F91F9DAA7A}" type="pres">
      <dgm:prSet presAssocID="{425AFC3D-3335-4B3A-A195-D4B631D7A574}" presName="vertOne" presStyleCnt="0"/>
      <dgm:spPr/>
    </dgm:pt>
    <dgm:pt modelId="{C6E7A48E-B980-431A-BB37-9272D4FE2F29}" type="pres">
      <dgm:prSet presAssocID="{425AFC3D-3335-4B3A-A195-D4B631D7A574}" presName="txOne" presStyleLbl="node0" presStyleIdx="1" presStyleCnt="3" custLinFactNeighborX="1868" custLinFactNeighborY="-11">
        <dgm:presLayoutVars>
          <dgm:chPref val="3"/>
        </dgm:presLayoutVars>
      </dgm:prSet>
      <dgm:spPr/>
      <dgm:t>
        <a:bodyPr/>
        <a:lstStyle/>
        <a:p>
          <a:endParaRPr lang="el-GR"/>
        </a:p>
      </dgm:t>
    </dgm:pt>
    <dgm:pt modelId="{8C102F2C-4092-4DF6-84F3-5C761A3E7651}" type="pres">
      <dgm:prSet presAssocID="{425AFC3D-3335-4B3A-A195-D4B631D7A574}" presName="horzOne" presStyleCnt="0"/>
      <dgm:spPr/>
    </dgm:pt>
    <dgm:pt modelId="{9DCD5452-C28E-436B-9A6C-72765C3963F7}" type="pres">
      <dgm:prSet presAssocID="{6D1BBA94-59D9-4D96-8284-AF008E5473AD}" presName="sibSpaceOne" presStyleCnt="0"/>
      <dgm:spPr/>
    </dgm:pt>
    <dgm:pt modelId="{150B23B1-5EE8-41F6-BDA0-A7BBF97567FD}" type="pres">
      <dgm:prSet presAssocID="{3BA15E95-E6C9-4A83-9A2F-C39FB746ECFC}" presName="vertOne" presStyleCnt="0"/>
      <dgm:spPr/>
    </dgm:pt>
    <dgm:pt modelId="{2205833C-91E7-425C-A7BB-9F37E9984096}" type="pres">
      <dgm:prSet presAssocID="{3BA15E95-E6C9-4A83-9A2F-C39FB746ECFC}" presName="txOne" presStyleLbl="node0" presStyleIdx="2" presStyleCnt="3">
        <dgm:presLayoutVars>
          <dgm:chPref val="3"/>
        </dgm:presLayoutVars>
      </dgm:prSet>
      <dgm:spPr/>
      <dgm:t>
        <a:bodyPr/>
        <a:lstStyle/>
        <a:p>
          <a:endParaRPr lang="el-GR"/>
        </a:p>
      </dgm:t>
    </dgm:pt>
    <dgm:pt modelId="{0A1880D3-9E89-4F07-993E-8C7671781517}" type="pres">
      <dgm:prSet presAssocID="{3BA15E95-E6C9-4A83-9A2F-C39FB746ECFC}" presName="horzOne" presStyleCnt="0"/>
      <dgm:spPr/>
    </dgm:pt>
  </dgm:ptLst>
  <dgm:cxnLst>
    <dgm:cxn modelId="{D6C79F26-49B4-4386-9EEE-F484E1B8A148}" type="presOf" srcId="{36B55502-9BDF-4800-A3FD-033F6E9AFF10}" destId="{33E9DC98-CD02-443D-A243-8C176D37A1C7}" srcOrd="0" destOrd="0" presId="urn:microsoft.com/office/officeart/2005/8/layout/hierarchy4"/>
    <dgm:cxn modelId="{233ED8A5-BA46-41C7-9842-2A6834E5EED9}" srcId="{4C8EB3AA-A9A5-4EE3-B07C-4788C8803C36}" destId="{3BA15E95-E6C9-4A83-9A2F-C39FB746ECFC}" srcOrd="2" destOrd="0" parTransId="{7814D33F-206F-4A1B-B036-B63DCE0F3AA6}" sibTransId="{FAE6D6F3-A419-4833-8E77-D07C66C08CCF}"/>
    <dgm:cxn modelId="{0A0B841A-5444-49D9-AD49-9FCFFD016A8E}" srcId="{4C8EB3AA-A9A5-4EE3-B07C-4788C8803C36}" destId="{425AFC3D-3335-4B3A-A195-D4B631D7A574}" srcOrd="1" destOrd="0" parTransId="{77F036CE-C7FB-48B9-9D07-BDDB7FB829B1}" sibTransId="{6D1BBA94-59D9-4D96-8284-AF008E5473AD}"/>
    <dgm:cxn modelId="{B4B923D1-BE9C-4000-B021-955C2BE2ECAF}" type="presOf" srcId="{425AFC3D-3335-4B3A-A195-D4B631D7A574}" destId="{C6E7A48E-B980-431A-BB37-9272D4FE2F29}" srcOrd="0" destOrd="0" presId="urn:microsoft.com/office/officeart/2005/8/layout/hierarchy4"/>
    <dgm:cxn modelId="{B48E484D-A60D-462E-97EF-0949A67B935F}" type="presOf" srcId="{3BA15E95-E6C9-4A83-9A2F-C39FB746ECFC}" destId="{2205833C-91E7-425C-A7BB-9F37E9984096}" srcOrd="0" destOrd="0" presId="urn:microsoft.com/office/officeart/2005/8/layout/hierarchy4"/>
    <dgm:cxn modelId="{8D4E9127-BA3E-4B98-8134-D35D8F9D1A5F}" srcId="{4C8EB3AA-A9A5-4EE3-B07C-4788C8803C36}" destId="{36B55502-9BDF-4800-A3FD-033F6E9AFF10}" srcOrd="0" destOrd="0" parTransId="{64616776-7285-47BB-9A03-4FCD2E0FA53F}" sibTransId="{78A803E8-29DB-49BD-9108-F4868C1645DC}"/>
    <dgm:cxn modelId="{F2CF4688-9288-4E0B-9F7E-B1B71868143A}" type="presOf" srcId="{4C8EB3AA-A9A5-4EE3-B07C-4788C8803C36}" destId="{0DA4E7B2-DF11-40D2-9756-A7C2EF829FD2}" srcOrd="0" destOrd="0" presId="urn:microsoft.com/office/officeart/2005/8/layout/hierarchy4"/>
    <dgm:cxn modelId="{C92B48FE-70AE-41D9-A4C4-925B11992FA1}" type="presParOf" srcId="{0DA4E7B2-DF11-40D2-9756-A7C2EF829FD2}" destId="{6E85659C-043A-411E-AE4A-B871C8B12912}" srcOrd="0" destOrd="0" presId="urn:microsoft.com/office/officeart/2005/8/layout/hierarchy4"/>
    <dgm:cxn modelId="{912C9C00-481F-4D50-A6DE-2402C3EA2A92}" type="presParOf" srcId="{6E85659C-043A-411E-AE4A-B871C8B12912}" destId="{33E9DC98-CD02-443D-A243-8C176D37A1C7}" srcOrd="0" destOrd="0" presId="urn:microsoft.com/office/officeart/2005/8/layout/hierarchy4"/>
    <dgm:cxn modelId="{8904C64A-5C0C-4E80-998A-4FA2A914A0B8}" type="presParOf" srcId="{6E85659C-043A-411E-AE4A-B871C8B12912}" destId="{033FC4F1-D616-4084-BB05-9BE132240B62}" srcOrd="1" destOrd="0" presId="urn:microsoft.com/office/officeart/2005/8/layout/hierarchy4"/>
    <dgm:cxn modelId="{2923C46E-DE23-4F7C-B9F4-2D9AB8974A3F}" type="presParOf" srcId="{0DA4E7B2-DF11-40D2-9756-A7C2EF829FD2}" destId="{4FA7D2A0-9E99-4FC9-A2B8-3ED8859C4F6E}" srcOrd="1" destOrd="0" presId="urn:microsoft.com/office/officeart/2005/8/layout/hierarchy4"/>
    <dgm:cxn modelId="{7BD0CFD5-93C4-46DE-9D68-7B6898F78929}" type="presParOf" srcId="{0DA4E7B2-DF11-40D2-9756-A7C2EF829FD2}" destId="{98408E27-D2C2-40AA-A28D-62F91F9DAA7A}" srcOrd="2" destOrd="0" presId="urn:microsoft.com/office/officeart/2005/8/layout/hierarchy4"/>
    <dgm:cxn modelId="{0DD414FB-3413-434D-B05C-3BAFBB251A2C}" type="presParOf" srcId="{98408E27-D2C2-40AA-A28D-62F91F9DAA7A}" destId="{C6E7A48E-B980-431A-BB37-9272D4FE2F29}" srcOrd="0" destOrd="0" presId="urn:microsoft.com/office/officeart/2005/8/layout/hierarchy4"/>
    <dgm:cxn modelId="{45DAD3DF-E5F3-40E8-91F2-1FE10DF20292}" type="presParOf" srcId="{98408E27-D2C2-40AA-A28D-62F91F9DAA7A}" destId="{8C102F2C-4092-4DF6-84F3-5C761A3E7651}" srcOrd="1" destOrd="0" presId="urn:microsoft.com/office/officeart/2005/8/layout/hierarchy4"/>
    <dgm:cxn modelId="{2AE67160-A167-471E-BC0C-FD6F386EBF23}" type="presParOf" srcId="{0DA4E7B2-DF11-40D2-9756-A7C2EF829FD2}" destId="{9DCD5452-C28E-436B-9A6C-72765C3963F7}" srcOrd="3" destOrd="0" presId="urn:microsoft.com/office/officeart/2005/8/layout/hierarchy4"/>
    <dgm:cxn modelId="{E29E9473-7570-4878-B536-D6144C3DBAAE}" type="presParOf" srcId="{0DA4E7B2-DF11-40D2-9756-A7C2EF829FD2}" destId="{150B23B1-5EE8-41F6-BDA0-A7BBF97567FD}" srcOrd="4" destOrd="0" presId="urn:microsoft.com/office/officeart/2005/8/layout/hierarchy4"/>
    <dgm:cxn modelId="{85AB237A-BAA1-4B86-B2C8-AA0C8A9FB76C}" type="presParOf" srcId="{150B23B1-5EE8-41F6-BDA0-A7BBF97567FD}" destId="{2205833C-91E7-425C-A7BB-9F37E9984096}" srcOrd="0" destOrd="0" presId="urn:microsoft.com/office/officeart/2005/8/layout/hierarchy4"/>
    <dgm:cxn modelId="{D6277D65-85D4-4A6F-842D-90F5D1BA90B9}" type="presParOf" srcId="{150B23B1-5EE8-41F6-BDA0-A7BBF97567FD}" destId="{0A1880D3-9E89-4F07-993E-8C767178151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03D5C-2608-4349-92DC-CA127D73B777}" type="doc">
      <dgm:prSet loTypeId="urn:microsoft.com/office/officeart/2005/8/layout/pList2#1" loCatId="list" qsTypeId="urn:microsoft.com/office/officeart/2005/8/quickstyle/simple1" qsCatId="simple" csTypeId="urn:microsoft.com/office/officeart/2005/8/colors/accent6_2" csCatId="accent6" phldr="1"/>
      <dgm:spPr/>
      <dgm:t>
        <a:bodyPr/>
        <a:lstStyle/>
        <a:p>
          <a:endParaRPr lang="el-GR"/>
        </a:p>
      </dgm:t>
    </dgm:pt>
    <dgm:pt modelId="{2AADA073-E1B0-4847-9FD7-97502D4A4D2D}">
      <dgm:prSet phldrT="[Text]" custT="1"/>
      <dgm:spPr/>
      <dgm:t>
        <a:bodyPr/>
        <a:lstStyle/>
        <a:p>
          <a:r>
            <a:rPr lang="el-GR" sz="2200" b="1" i="0" dirty="0">
              <a:latin typeface="Calibri" pitchFamily="34" charset="0"/>
            </a:rPr>
            <a:t>Ηλεκτρονικό ευρετήριο δραστηριοτήτων</a:t>
          </a:r>
          <a:endParaRPr lang="el-GR" sz="2200" b="1" dirty="0">
            <a:latin typeface="Calibri" pitchFamily="34" charset="0"/>
          </a:endParaRPr>
        </a:p>
      </dgm:t>
    </dgm:pt>
    <dgm:pt modelId="{3396F20C-92F9-43EA-A810-DFEC56C699D5}" type="parTrans" cxnId="{ED0DB70C-B3E7-497C-A258-59C6F8C7C604}">
      <dgm:prSet/>
      <dgm:spPr/>
      <dgm:t>
        <a:bodyPr/>
        <a:lstStyle/>
        <a:p>
          <a:endParaRPr lang="el-GR"/>
        </a:p>
      </dgm:t>
    </dgm:pt>
    <dgm:pt modelId="{B44D1EBE-F355-44C0-8BBC-F53433132968}" type="sibTrans" cxnId="{ED0DB70C-B3E7-497C-A258-59C6F8C7C604}">
      <dgm:prSet/>
      <dgm:spPr/>
      <dgm:t>
        <a:bodyPr/>
        <a:lstStyle/>
        <a:p>
          <a:endParaRPr lang="el-GR"/>
        </a:p>
      </dgm:t>
    </dgm:pt>
    <dgm:pt modelId="{5BC59C63-E9E2-4267-8386-0B5BDB22CF8C}">
      <dgm:prSet phldrT="[Text]" custT="1"/>
      <dgm:spPr/>
      <dgm:t>
        <a:bodyPr/>
        <a:lstStyle/>
        <a:p>
          <a:r>
            <a:rPr lang="el-GR" sz="2200" b="1" i="0" dirty="0">
              <a:latin typeface="Calibri" pitchFamily="34" charset="0"/>
            </a:rPr>
            <a:t>Ηλεκτρονικά βιβλία</a:t>
          </a:r>
        </a:p>
        <a:p>
          <a:endParaRPr lang="el-GR" sz="2400" b="1" dirty="0"/>
        </a:p>
      </dgm:t>
    </dgm:pt>
    <dgm:pt modelId="{3139DA3D-ABDC-44FC-BA74-9BFE341A4EA4}" type="parTrans" cxnId="{D58D0DC7-3AD6-48B4-AA81-D69E7CF4731A}">
      <dgm:prSet/>
      <dgm:spPr/>
      <dgm:t>
        <a:bodyPr/>
        <a:lstStyle/>
        <a:p>
          <a:endParaRPr lang="el-GR"/>
        </a:p>
      </dgm:t>
    </dgm:pt>
    <dgm:pt modelId="{B039C0C9-51ED-44CB-8812-2D0E755460C9}" type="sibTrans" cxnId="{D58D0DC7-3AD6-48B4-AA81-D69E7CF4731A}">
      <dgm:prSet/>
      <dgm:spPr/>
      <dgm:t>
        <a:bodyPr/>
        <a:lstStyle/>
        <a:p>
          <a:endParaRPr lang="el-GR"/>
        </a:p>
      </dgm:t>
    </dgm:pt>
    <dgm:pt modelId="{E331A02E-19B2-47D4-A041-61364650CCD8}">
      <dgm:prSet phldrT="[Text]" custT="1"/>
      <dgm:spPr/>
      <dgm:t>
        <a:bodyPr/>
        <a:lstStyle/>
        <a:p>
          <a:r>
            <a:rPr lang="el-GR" sz="2200" b="1" i="0" dirty="0">
              <a:latin typeface="Calibri" pitchFamily="34" charset="0"/>
            </a:rPr>
            <a:t>Πληροφοριακό υλικό για τις εξετάσεις</a:t>
          </a:r>
        </a:p>
        <a:p>
          <a:endParaRPr lang="el-GR" sz="2400" b="1" dirty="0"/>
        </a:p>
      </dgm:t>
    </dgm:pt>
    <dgm:pt modelId="{267F378A-5CF7-4A41-9671-490B239DD8B3}" type="parTrans" cxnId="{2DFC0842-ACA3-4CBC-92E5-AC0224C031F6}">
      <dgm:prSet/>
      <dgm:spPr/>
      <dgm:t>
        <a:bodyPr/>
        <a:lstStyle/>
        <a:p>
          <a:endParaRPr lang="el-GR"/>
        </a:p>
      </dgm:t>
    </dgm:pt>
    <dgm:pt modelId="{6B05A8B9-01A8-429A-9CD5-0F10FF9BF2B8}" type="sibTrans" cxnId="{2DFC0842-ACA3-4CBC-92E5-AC0224C031F6}">
      <dgm:prSet/>
      <dgm:spPr/>
      <dgm:t>
        <a:bodyPr/>
        <a:lstStyle/>
        <a:p>
          <a:endParaRPr lang="el-GR"/>
        </a:p>
      </dgm:t>
    </dgm:pt>
    <dgm:pt modelId="{907184FC-A9E3-4984-8946-0071DD8BF621}" type="pres">
      <dgm:prSet presAssocID="{74903D5C-2608-4349-92DC-CA127D73B777}" presName="Name0" presStyleCnt="0">
        <dgm:presLayoutVars>
          <dgm:dir/>
          <dgm:resizeHandles val="exact"/>
        </dgm:presLayoutVars>
      </dgm:prSet>
      <dgm:spPr/>
      <dgm:t>
        <a:bodyPr/>
        <a:lstStyle/>
        <a:p>
          <a:endParaRPr lang="el-GR"/>
        </a:p>
      </dgm:t>
    </dgm:pt>
    <dgm:pt modelId="{4BA1595F-ABBC-4CD9-BFA4-0460B329293D}" type="pres">
      <dgm:prSet presAssocID="{74903D5C-2608-4349-92DC-CA127D73B777}" presName="bkgdShp" presStyleLbl="alignAccFollowNode1" presStyleIdx="0" presStyleCnt="1" custLinFactNeighborX="-840" custLinFactNeighborY="561"/>
      <dgm:spPr/>
    </dgm:pt>
    <dgm:pt modelId="{AA566E18-0983-4E30-830D-59364FCC54C0}" type="pres">
      <dgm:prSet presAssocID="{74903D5C-2608-4349-92DC-CA127D73B777}" presName="linComp" presStyleCnt="0"/>
      <dgm:spPr/>
    </dgm:pt>
    <dgm:pt modelId="{68041B23-8E47-4293-A5DD-C0F9126177D3}" type="pres">
      <dgm:prSet presAssocID="{2AADA073-E1B0-4847-9FD7-97502D4A4D2D}" presName="compNode" presStyleCnt="0"/>
      <dgm:spPr/>
    </dgm:pt>
    <dgm:pt modelId="{6D9D2B53-0A26-42B0-BE1D-32EBC8806291}" type="pres">
      <dgm:prSet presAssocID="{2AADA073-E1B0-4847-9FD7-97502D4A4D2D}" presName="node" presStyleLbl="node1" presStyleIdx="0" presStyleCnt="3" custScaleX="260915" custScaleY="79021" custLinFactNeighborX="-17515" custLinFactNeighborY="-13888">
        <dgm:presLayoutVars>
          <dgm:bulletEnabled val="1"/>
        </dgm:presLayoutVars>
      </dgm:prSet>
      <dgm:spPr/>
      <dgm:t>
        <a:bodyPr/>
        <a:lstStyle/>
        <a:p>
          <a:endParaRPr lang="el-GR"/>
        </a:p>
      </dgm:t>
    </dgm:pt>
    <dgm:pt modelId="{6609BF86-D620-46C4-992F-D77376029F42}" type="pres">
      <dgm:prSet presAssocID="{2AADA073-E1B0-4847-9FD7-97502D4A4D2D}" presName="invisiNode" presStyleLbl="node1" presStyleIdx="0" presStyleCnt="3"/>
      <dgm:spPr/>
    </dgm:pt>
    <dgm:pt modelId="{D3AB8B5C-8C5F-445E-A553-958B16D289DC}" type="pres">
      <dgm:prSet presAssocID="{2AADA073-E1B0-4847-9FD7-97502D4A4D2D}" presName="imagNode" presStyleLbl="fgImgPlace1" presStyleIdx="0" presStyleCnt="3" custScaleX="301512" custScaleY="115967" custLinFactNeighborX="-11409" custLinFactNeighborY="-11655"/>
      <dgm:spPr>
        <a:blipFill rotWithShape="0">
          <a:blip xmlns:r="http://schemas.openxmlformats.org/officeDocument/2006/relationships" r:embed="rId1"/>
          <a:stretch>
            <a:fillRect/>
          </a:stretch>
        </a:blipFill>
      </dgm:spPr>
    </dgm:pt>
    <dgm:pt modelId="{D07618F4-1F09-4C91-BB7C-392DA1E5A9AD}" type="pres">
      <dgm:prSet presAssocID="{B44D1EBE-F355-44C0-8BBC-F53433132968}" presName="sibTrans" presStyleLbl="sibTrans2D1" presStyleIdx="0" presStyleCnt="0"/>
      <dgm:spPr/>
      <dgm:t>
        <a:bodyPr/>
        <a:lstStyle/>
        <a:p>
          <a:endParaRPr lang="el-GR"/>
        </a:p>
      </dgm:t>
    </dgm:pt>
    <dgm:pt modelId="{44F6AD98-3021-4A2A-B0E3-3DA9C7EF5F73}" type="pres">
      <dgm:prSet presAssocID="{5BC59C63-E9E2-4267-8386-0B5BDB22CF8C}" presName="compNode" presStyleCnt="0"/>
      <dgm:spPr/>
    </dgm:pt>
    <dgm:pt modelId="{9C79421A-9B77-44E8-868D-083246A081C6}" type="pres">
      <dgm:prSet presAssocID="{5BC59C63-E9E2-4267-8386-0B5BDB22CF8C}" presName="node" presStyleLbl="node1" presStyleIdx="1" presStyleCnt="3" custScaleX="234261" custScaleY="79021" custLinFactNeighborX="-10762" custLinFactNeighborY="-10807">
        <dgm:presLayoutVars>
          <dgm:bulletEnabled val="1"/>
        </dgm:presLayoutVars>
      </dgm:prSet>
      <dgm:spPr/>
      <dgm:t>
        <a:bodyPr/>
        <a:lstStyle/>
        <a:p>
          <a:endParaRPr lang="el-GR"/>
        </a:p>
      </dgm:t>
    </dgm:pt>
    <dgm:pt modelId="{71CCACFE-AC17-42E3-8842-AECC77C3170F}" type="pres">
      <dgm:prSet presAssocID="{5BC59C63-E9E2-4267-8386-0B5BDB22CF8C}" presName="invisiNode" presStyleLbl="node1" presStyleIdx="1" presStyleCnt="3"/>
      <dgm:spPr/>
    </dgm:pt>
    <dgm:pt modelId="{F89463D0-4E3A-4B10-8A1C-C9E6AC796733}" type="pres">
      <dgm:prSet presAssocID="{5BC59C63-E9E2-4267-8386-0B5BDB22CF8C}" presName="imagNode" presStyleLbl="fgImgPlace1" presStyleIdx="1" presStyleCnt="3" custScaleX="218748" custScaleY="115967" custLinFactNeighborX="-4245" custLinFactNeighborY="-7902"/>
      <dgm:spPr>
        <a:blipFill rotWithShape="0">
          <a:blip xmlns:r="http://schemas.openxmlformats.org/officeDocument/2006/relationships" r:embed="rId2"/>
          <a:stretch>
            <a:fillRect/>
          </a:stretch>
        </a:blipFill>
      </dgm:spPr>
    </dgm:pt>
    <dgm:pt modelId="{4259C8FE-2A5D-42E1-8DAD-E71D402C823E}" type="pres">
      <dgm:prSet presAssocID="{B039C0C9-51ED-44CB-8812-2D0E755460C9}" presName="sibTrans" presStyleLbl="sibTrans2D1" presStyleIdx="0" presStyleCnt="0"/>
      <dgm:spPr/>
      <dgm:t>
        <a:bodyPr/>
        <a:lstStyle/>
        <a:p>
          <a:endParaRPr lang="el-GR"/>
        </a:p>
      </dgm:t>
    </dgm:pt>
    <dgm:pt modelId="{6377AD78-08A5-4982-8AF4-673DFE81F71C}" type="pres">
      <dgm:prSet presAssocID="{E331A02E-19B2-47D4-A041-61364650CCD8}" presName="compNode" presStyleCnt="0"/>
      <dgm:spPr/>
    </dgm:pt>
    <dgm:pt modelId="{D6F7F514-9571-4D31-9E73-323B006ECA29}" type="pres">
      <dgm:prSet presAssocID="{E331A02E-19B2-47D4-A041-61364650CCD8}" presName="node" presStyleLbl="node1" presStyleIdx="2" presStyleCnt="3" custScaleX="237490" custScaleY="79021" custLinFactNeighborX="11409" custLinFactNeighborY="-12786">
        <dgm:presLayoutVars>
          <dgm:bulletEnabled val="1"/>
        </dgm:presLayoutVars>
      </dgm:prSet>
      <dgm:spPr/>
      <dgm:t>
        <a:bodyPr/>
        <a:lstStyle/>
        <a:p>
          <a:endParaRPr lang="el-GR"/>
        </a:p>
      </dgm:t>
    </dgm:pt>
    <dgm:pt modelId="{51CC04F3-3EBF-4FF7-AEFF-4D0FD666213F}" type="pres">
      <dgm:prSet presAssocID="{E331A02E-19B2-47D4-A041-61364650CCD8}" presName="invisiNode" presStyleLbl="node1" presStyleIdx="2" presStyleCnt="3"/>
      <dgm:spPr/>
    </dgm:pt>
    <dgm:pt modelId="{375E0F83-7E7E-4A14-BB6A-CE226E873FB3}" type="pres">
      <dgm:prSet presAssocID="{E331A02E-19B2-47D4-A041-61364650CCD8}" presName="imagNode" presStyleLbl="fgImgPlace1" presStyleIdx="2" presStyleCnt="3" custScaleX="186427" custScaleY="115967" custLinFactNeighborX="10477" custLinFactNeighborY="-7902"/>
      <dgm:spPr>
        <a:blipFill rotWithShape="0">
          <a:blip xmlns:r="http://schemas.openxmlformats.org/officeDocument/2006/relationships" r:embed="rId3"/>
          <a:stretch>
            <a:fillRect/>
          </a:stretch>
        </a:blipFill>
      </dgm:spPr>
    </dgm:pt>
  </dgm:ptLst>
  <dgm:cxnLst>
    <dgm:cxn modelId="{CA80C4CE-D873-4926-945B-E579DD19CD60}" type="presOf" srcId="{B039C0C9-51ED-44CB-8812-2D0E755460C9}" destId="{4259C8FE-2A5D-42E1-8DAD-E71D402C823E}" srcOrd="0" destOrd="0" presId="urn:microsoft.com/office/officeart/2005/8/layout/pList2#1"/>
    <dgm:cxn modelId="{2DFC0842-ACA3-4CBC-92E5-AC0224C031F6}" srcId="{74903D5C-2608-4349-92DC-CA127D73B777}" destId="{E331A02E-19B2-47D4-A041-61364650CCD8}" srcOrd="2" destOrd="0" parTransId="{267F378A-5CF7-4A41-9671-490B239DD8B3}" sibTransId="{6B05A8B9-01A8-429A-9CD5-0F10FF9BF2B8}"/>
    <dgm:cxn modelId="{7149DD81-7F6A-421E-ABA1-A27EFE026149}" type="presOf" srcId="{74903D5C-2608-4349-92DC-CA127D73B777}" destId="{907184FC-A9E3-4984-8946-0071DD8BF621}" srcOrd="0" destOrd="0" presId="urn:microsoft.com/office/officeart/2005/8/layout/pList2#1"/>
    <dgm:cxn modelId="{D58D0DC7-3AD6-48B4-AA81-D69E7CF4731A}" srcId="{74903D5C-2608-4349-92DC-CA127D73B777}" destId="{5BC59C63-E9E2-4267-8386-0B5BDB22CF8C}" srcOrd="1" destOrd="0" parTransId="{3139DA3D-ABDC-44FC-BA74-9BFE341A4EA4}" sibTransId="{B039C0C9-51ED-44CB-8812-2D0E755460C9}"/>
    <dgm:cxn modelId="{7361CDF0-7B14-44AE-BAEB-C10E5A0FB338}" type="presOf" srcId="{B44D1EBE-F355-44C0-8BBC-F53433132968}" destId="{D07618F4-1F09-4C91-BB7C-392DA1E5A9AD}" srcOrd="0" destOrd="0" presId="urn:microsoft.com/office/officeart/2005/8/layout/pList2#1"/>
    <dgm:cxn modelId="{75B70722-FC7F-41E4-AFDB-49E77485CC22}" type="presOf" srcId="{5BC59C63-E9E2-4267-8386-0B5BDB22CF8C}" destId="{9C79421A-9B77-44E8-868D-083246A081C6}" srcOrd="0" destOrd="0" presId="urn:microsoft.com/office/officeart/2005/8/layout/pList2#1"/>
    <dgm:cxn modelId="{ED0DB70C-B3E7-497C-A258-59C6F8C7C604}" srcId="{74903D5C-2608-4349-92DC-CA127D73B777}" destId="{2AADA073-E1B0-4847-9FD7-97502D4A4D2D}" srcOrd="0" destOrd="0" parTransId="{3396F20C-92F9-43EA-A810-DFEC56C699D5}" sibTransId="{B44D1EBE-F355-44C0-8BBC-F53433132968}"/>
    <dgm:cxn modelId="{9983F0E7-A3AD-44EF-A220-4BF840F386CE}" type="presOf" srcId="{E331A02E-19B2-47D4-A041-61364650CCD8}" destId="{D6F7F514-9571-4D31-9E73-323B006ECA29}" srcOrd="0" destOrd="0" presId="urn:microsoft.com/office/officeart/2005/8/layout/pList2#1"/>
    <dgm:cxn modelId="{27ACD7E0-2392-4567-9D01-818D715DA495}" type="presOf" srcId="{2AADA073-E1B0-4847-9FD7-97502D4A4D2D}" destId="{6D9D2B53-0A26-42B0-BE1D-32EBC8806291}" srcOrd="0" destOrd="0" presId="urn:microsoft.com/office/officeart/2005/8/layout/pList2#1"/>
    <dgm:cxn modelId="{8D6434E6-E1AB-4913-8DCF-285DF9DBAB7E}" type="presParOf" srcId="{907184FC-A9E3-4984-8946-0071DD8BF621}" destId="{4BA1595F-ABBC-4CD9-BFA4-0460B329293D}" srcOrd="0" destOrd="0" presId="urn:microsoft.com/office/officeart/2005/8/layout/pList2#1"/>
    <dgm:cxn modelId="{9B22B4EC-F748-4468-92B3-750E7CDAEC87}" type="presParOf" srcId="{907184FC-A9E3-4984-8946-0071DD8BF621}" destId="{AA566E18-0983-4E30-830D-59364FCC54C0}" srcOrd="1" destOrd="0" presId="urn:microsoft.com/office/officeart/2005/8/layout/pList2#1"/>
    <dgm:cxn modelId="{6D570A47-35FC-4AE6-B899-FFF429CBFCED}" type="presParOf" srcId="{AA566E18-0983-4E30-830D-59364FCC54C0}" destId="{68041B23-8E47-4293-A5DD-C0F9126177D3}" srcOrd="0" destOrd="0" presId="urn:microsoft.com/office/officeart/2005/8/layout/pList2#1"/>
    <dgm:cxn modelId="{7DE986A1-15DB-4936-8394-DFCF5A67B280}" type="presParOf" srcId="{68041B23-8E47-4293-A5DD-C0F9126177D3}" destId="{6D9D2B53-0A26-42B0-BE1D-32EBC8806291}" srcOrd="0" destOrd="0" presId="urn:microsoft.com/office/officeart/2005/8/layout/pList2#1"/>
    <dgm:cxn modelId="{74FC3412-EAC7-4143-B22A-4646000BFB93}" type="presParOf" srcId="{68041B23-8E47-4293-A5DD-C0F9126177D3}" destId="{6609BF86-D620-46C4-992F-D77376029F42}" srcOrd="1" destOrd="0" presId="urn:microsoft.com/office/officeart/2005/8/layout/pList2#1"/>
    <dgm:cxn modelId="{FE7CD8A1-1956-415E-B978-7001EEA5E9D2}" type="presParOf" srcId="{68041B23-8E47-4293-A5DD-C0F9126177D3}" destId="{D3AB8B5C-8C5F-445E-A553-958B16D289DC}" srcOrd="2" destOrd="0" presId="urn:microsoft.com/office/officeart/2005/8/layout/pList2#1"/>
    <dgm:cxn modelId="{A16778F9-9902-48D6-A7C0-B533E0F2E4B8}" type="presParOf" srcId="{AA566E18-0983-4E30-830D-59364FCC54C0}" destId="{D07618F4-1F09-4C91-BB7C-392DA1E5A9AD}" srcOrd="1" destOrd="0" presId="urn:microsoft.com/office/officeart/2005/8/layout/pList2#1"/>
    <dgm:cxn modelId="{C5CB7B81-7822-4186-BB08-AE7B16C53289}" type="presParOf" srcId="{AA566E18-0983-4E30-830D-59364FCC54C0}" destId="{44F6AD98-3021-4A2A-B0E3-3DA9C7EF5F73}" srcOrd="2" destOrd="0" presId="urn:microsoft.com/office/officeart/2005/8/layout/pList2#1"/>
    <dgm:cxn modelId="{37A165FF-E4A6-4A1F-85FD-AF71E797D0D1}" type="presParOf" srcId="{44F6AD98-3021-4A2A-B0E3-3DA9C7EF5F73}" destId="{9C79421A-9B77-44E8-868D-083246A081C6}" srcOrd="0" destOrd="0" presId="urn:microsoft.com/office/officeart/2005/8/layout/pList2#1"/>
    <dgm:cxn modelId="{8DD2EBF5-EA77-4AD3-A6D9-3CC149B2C7D5}" type="presParOf" srcId="{44F6AD98-3021-4A2A-B0E3-3DA9C7EF5F73}" destId="{71CCACFE-AC17-42E3-8842-AECC77C3170F}" srcOrd="1" destOrd="0" presId="urn:microsoft.com/office/officeart/2005/8/layout/pList2#1"/>
    <dgm:cxn modelId="{8DD20649-681D-4C4E-97CC-B27DD116FF32}" type="presParOf" srcId="{44F6AD98-3021-4A2A-B0E3-3DA9C7EF5F73}" destId="{F89463D0-4E3A-4B10-8A1C-C9E6AC796733}" srcOrd="2" destOrd="0" presId="urn:microsoft.com/office/officeart/2005/8/layout/pList2#1"/>
    <dgm:cxn modelId="{2ABE9128-FBBE-43CC-AF60-37393E5CE7A5}" type="presParOf" srcId="{AA566E18-0983-4E30-830D-59364FCC54C0}" destId="{4259C8FE-2A5D-42E1-8DAD-E71D402C823E}" srcOrd="3" destOrd="0" presId="urn:microsoft.com/office/officeart/2005/8/layout/pList2#1"/>
    <dgm:cxn modelId="{89615C42-DC4B-496F-91CD-90E1D57711ED}" type="presParOf" srcId="{AA566E18-0983-4E30-830D-59364FCC54C0}" destId="{6377AD78-08A5-4982-8AF4-673DFE81F71C}" srcOrd="4" destOrd="0" presId="urn:microsoft.com/office/officeart/2005/8/layout/pList2#1"/>
    <dgm:cxn modelId="{925C0171-DB38-4DF1-8A7A-1B3B135B7769}" type="presParOf" srcId="{6377AD78-08A5-4982-8AF4-673DFE81F71C}" destId="{D6F7F514-9571-4D31-9E73-323B006ECA29}" srcOrd="0" destOrd="0" presId="urn:microsoft.com/office/officeart/2005/8/layout/pList2#1"/>
    <dgm:cxn modelId="{D57F82D1-ABBA-48D2-A9FE-6F021F61B305}" type="presParOf" srcId="{6377AD78-08A5-4982-8AF4-673DFE81F71C}" destId="{51CC04F3-3EBF-4FF7-AEFF-4D0FD666213F}" srcOrd="1" destOrd="0" presId="urn:microsoft.com/office/officeart/2005/8/layout/pList2#1"/>
    <dgm:cxn modelId="{03794139-0443-4D13-857B-56D05AE04D53}" type="presParOf" srcId="{6377AD78-08A5-4982-8AF4-673DFE81F71C}" destId="{375E0F83-7E7E-4A14-BB6A-CE226E873FB3}"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29837" cy="497126"/>
          </a:xfrm>
          <a:prstGeom prst="rect">
            <a:avLst/>
          </a:prstGeom>
        </p:spPr>
        <p:txBody>
          <a:bodyPr vert="horz" lIns="95438" tIns="47719" rIns="95438" bIns="47719" rtlCol="0"/>
          <a:lstStyle>
            <a:lvl1pPr algn="l">
              <a:defRPr sz="1300"/>
            </a:lvl1pPr>
          </a:lstStyle>
          <a:p>
            <a:endParaRPr lang="el-GR"/>
          </a:p>
        </p:txBody>
      </p:sp>
      <p:sp>
        <p:nvSpPr>
          <p:cNvPr id="3" name="2 - Θέση ημερομηνίας"/>
          <p:cNvSpPr>
            <a:spLocks noGrp="1"/>
          </p:cNvSpPr>
          <p:nvPr>
            <p:ph type="dt" sz="quarter" idx="1"/>
          </p:nvPr>
        </p:nvSpPr>
        <p:spPr>
          <a:xfrm>
            <a:off x="3829762" y="0"/>
            <a:ext cx="2929837" cy="497126"/>
          </a:xfrm>
          <a:prstGeom prst="rect">
            <a:avLst/>
          </a:prstGeom>
        </p:spPr>
        <p:txBody>
          <a:bodyPr vert="horz" lIns="95438" tIns="47719" rIns="95438" bIns="47719" rtlCol="0"/>
          <a:lstStyle>
            <a:lvl1pPr algn="r">
              <a:defRPr sz="1300"/>
            </a:lvl1pPr>
          </a:lstStyle>
          <a:p>
            <a:fld id="{0BC9E177-4E40-403B-A721-39CDBEA1E3C3}" type="datetimeFigureOut">
              <a:rPr lang="el-GR" smtClean="0"/>
              <a:pPr/>
              <a:t>20/9/2016</a:t>
            </a:fld>
            <a:endParaRPr lang="el-GR"/>
          </a:p>
        </p:txBody>
      </p:sp>
      <p:sp>
        <p:nvSpPr>
          <p:cNvPr id="4" name="3 - Θέση υποσέλιδου"/>
          <p:cNvSpPr>
            <a:spLocks noGrp="1"/>
          </p:cNvSpPr>
          <p:nvPr>
            <p:ph type="ftr" sz="quarter" idx="2"/>
          </p:nvPr>
        </p:nvSpPr>
        <p:spPr>
          <a:xfrm>
            <a:off x="1" y="9443662"/>
            <a:ext cx="2929837" cy="497126"/>
          </a:xfrm>
          <a:prstGeom prst="rect">
            <a:avLst/>
          </a:prstGeom>
        </p:spPr>
        <p:txBody>
          <a:bodyPr vert="horz" lIns="95438" tIns="47719" rIns="95438" bIns="47719"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3829762" y="9443662"/>
            <a:ext cx="2929837" cy="497126"/>
          </a:xfrm>
          <a:prstGeom prst="rect">
            <a:avLst/>
          </a:prstGeom>
        </p:spPr>
        <p:txBody>
          <a:bodyPr vert="horz" lIns="95438" tIns="47719" rIns="95438" bIns="47719" rtlCol="0" anchor="b"/>
          <a:lstStyle>
            <a:lvl1pPr algn="r">
              <a:defRPr sz="1300"/>
            </a:lvl1pPr>
          </a:lstStyle>
          <a:p>
            <a:fld id="{8B0E9B19-AEBE-4A3A-BCDA-09D73513EDF5}" type="slidenum">
              <a:rPr lang="el-GR" smtClean="0"/>
              <a:pPr/>
              <a:t>‹#›</a:t>
            </a:fld>
            <a:endParaRPr lang="el-GR"/>
          </a:p>
        </p:txBody>
      </p:sp>
    </p:spTree>
    <p:extLst>
      <p:ext uri="{BB962C8B-B14F-4D97-AF65-F5344CB8AC3E}">
        <p14:creationId xmlns:p14="http://schemas.microsoft.com/office/powerpoint/2010/main" val="45777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29837" cy="497126"/>
          </a:xfrm>
          <a:prstGeom prst="rect">
            <a:avLst/>
          </a:prstGeom>
        </p:spPr>
        <p:txBody>
          <a:bodyPr vert="horz" lIns="95438" tIns="47719" rIns="95438" bIns="47719" rtlCol="0"/>
          <a:lstStyle>
            <a:lvl1pPr algn="l">
              <a:defRPr sz="1300"/>
            </a:lvl1pPr>
          </a:lstStyle>
          <a:p>
            <a:endParaRPr lang="el-GR"/>
          </a:p>
        </p:txBody>
      </p:sp>
      <p:sp>
        <p:nvSpPr>
          <p:cNvPr id="3" name="2 - Θέση ημερομηνίας"/>
          <p:cNvSpPr>
            <a:spLocks noGrp="1"/>
          </p:cNvSpPr>
          <p:nvPr>
            <p:ph type="dt" idx="1"/>
          </p:nvPr>
        </p:nvSpPr>
        <p:spPr>
          <a:xfrm>
            <a:off x="3829762" y="0"/>
            <a:ext cx="2929837" cy="497126"/>
          </a:xfrm>
          <a:prstGeom prst="rect">
            <a:avLst/>
          </a:prstGeom>
        </p:spPr>
        <p:txBody>
          <a:bodyPr vert="horz" lIns="95438" tIns="47719" rIns="95438" bIns="47719" rtlCol="0"/>
          <a:lstStyle>
            <a:lvl1pPr algn="r">
              <a:defRPr sz="1300"/>
            </a:lvl1pPr>
          </a:lstStyle>
          <a:p>
            <a:fld id="{A0D39966-E506-4248-B0D1-BC4304E8AEE0}" type="datetimeFigureOut">
              <a:rPr lang="el-GR" smtClean="0"/>
              <a:pPr/>
              <a:t>20/9/2016</a:t>
            </a:fld>
            <a:endParaRPr lang="el-GR"/>
          </a:p>
        </p:txBody>
      </p:sp>
      <p:sp>
        <p:nvSpPr>
          <p:cNvPr id="4" name="3 - Θέση εικόνας διαφάνειας"/>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5438" tIns="47719" rIns="95438" bIns="47719" rtlCol="0" anchor="ctr"/>
          <a:lstStyle/>
          <a:p>
            <a:endParaRPr lang="el-GR"/>
          </a:p>
        </p:txBody>
      </p:sp>
      <p:sp>
        <p:nvSpPr>
          <p:cNvPr id="5" name="4 - Θέση σημειώσεων"/>
          <p:cNvSpPr>
            <a:spLocks noGrp="1"/>
          </p:cNvSpPr>
          <p:nvPr>
            <p:ph type="body" sz="quarter" idx="3"/>
          </p:nvPr>
        </p:nvSpPr>
        <p:spPr>
          <a:xfrm>
            <a:off x="676117" y="4722694"/>
            <a:ext cx="5408930" cy="4474131"/>
          </a:xfrm>
          <a:prstGeom prst="rect">
            <a:avLst/>
          </a:prstGeom>
        </p:spPr>
        <p:txBody>
          <a:bodyPr vert="horz" lIns="95438" tIns="47719" rIns="95438" bIns="4771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43662"/>
            <a:ext cx="2929837" cy="497126"/>
          </a:xfrm>
          <a:prstGeom prst="rect">
            <a:avLst/>
          </a:prstGeom>
        </p:spPr>
        <p:txBody>
          <a:bodyPr vert="horz" lIns="95438" tIns="47719" rIns="95438" bIns="47719"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3829762" y="9443662"/>
            <a:ext cx="2929837" cy="497126"/>
          </a:xfrm>
          <a:prstGeom prst="rect">
            <a:avLst/>
          </a:prstGeom>
        </p:spPr>
        <p:txBody>
          <a:bodyPr vert="horz" lIns="95438" tIns="47719" rIns="95438" bIns="47719" rtlCol="0" anchor="b"/>
          <a:lstStyle>
            <a:lvl1pPr algn="r">
              <a:defRPr sz="1300"/>
            </a:lvl1pPr>
          </a:lstStyle>
          <a:p>
            <a:fld id="{4B0589EC-06CF-4AD0-AA51-B6280B4C3476}" type="slidenum">
              <a:rPr lang="el-GR" smtClean="0"/>
              <a:pPr/>
              <a:t>‹#›</a:t>
            </a:fld>
            <a:endParaRPr lang="el-GR"/>
          </a:p>
        </p:txBody>
      </p:sp>
    </p:spTree>
    <p:extLst>
      <p:ext uri="{BB962C8B-B14F-4D97-AF65-F5344CB8AC3E}">
        <p14:creationId xmlns:p14="http://schemas.microsoft.com/office/powerpoint/2010/main" val="300763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B0589EC-06CF-4AD0-AA51-B6280B4C3476}" type="slidenum">
              <a:rPr lang="el-GR" smtClean="0"/>
              <a:pPr/>
              <a:t>1</a:t>
            </a:fld>
            <a:endParaRPr lang="el-GR"/>
          </a:p>
        </p:txBody>
      </p:sp>
    </p:spTree>
    <p:extLst>
      <p:ext uri="{BB962C8B-B14F-4D97-AF65-F5344CB8AC3E}">
        <p14:creationId xmlns:p14="http://schemas.microsoft.com/office/powerpoint/2010/main" val="271349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954382">
              <a:defRPr/>
            </a:pPr>
            <a:r>
              <a:rPr lang="el-GR" sz="1300" dirty="0"/>
              <a:t>Σε εκπαιδευτικούς που αναλαμβάνουν τον ρόλο </a:t>
            </a:r>
            <a:r>
              <a:rPr lang="el-GR" sz="1300" dirty="0" err="1"/>
              <a:t>αξιολογητή</a:t>
            </a:r>
            <a:r>
              <a:rPr lang="el-GR" sz="1300" dirty="0"/>
              <a:t>/</a:t>
            </a:r>
            <a:r>
              <a:rPr lang="el-GR" sz="1300" dirty="0" err="1"/>
              <a:t>τριας</a:t>
            </a:r>
            <a:r>
              <a:rPr lang="el-GR" sz="1300" dirty="0"/>
              <a:t> παραγωγής γραπτού και προφορικού λόγου των μαθητών που προετοιμάζονται για τις εξετάσεις και των  υποψηφίων στις εξετάσεις του ΚΠΓ</a:t>
            </a:r>
          </a:p>
          <a:p>
            <a:endParaRPr lang="el-GR" dirty="0"/>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40</a:t>
            </a:fld>
            <a:endParaRPr lang="el-GR"/>
          </a:p>
        </p:txBody>
      </p:sp>
    </p:spTree>
    <p:extLst>
      <p:ext uri="{BB962C8B-B14F-4D97-AF65-F5344CB8AC3E}">
        <p14:creationId xmlns:p14="http://schemas.microsoft.com/office/powerpoint/2010/main" val="225851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a:bodyPr>
          <a:lstStyle/>
          <a:p>
            <a:pPr algn="just">
              <a:spcAft>
                <a:spcPts val="626"/>
              </a:spcAft>
              <a:defRPr/>
            </a:pPr>
            <a:endParaRPr lang="el-GR" sz="1300" dirty="0">
              <a:latin typeface="Calibri" pitchFamily="34" charset="0"/>
            </a:endParaRPr>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47</a:t>
            </a:fld>
            <a:endParaRPr lang="el-GR"/>
          </a:p>
        </p:txBody>
      </p:sp>
    </p:spTree>
    <p:extLst>
      <p:ext uri="{BB962C8B-B14F-4D97-AF65-F5344CB8AC3E}">
        <p14:creationId xmlns:p14="http://schemas.microsoft.com/office/powerpoint/2010/main" val="11665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fontScale="70000" lnSpcReduction="20000"/>
          </a:bodyPr>
          <a:lstStyle/>
          <a:p>
            <a:pPr>
              <a:defRPr/>
            </a:pPr>
            <a:r>
              <a:rPr lang="el-GR" sz="2100" dirty="0">
                <a:latin typeface="Calibri" pitchFamily="34" charset="0"/>
              </a:rPr>
              <a:t>Το σύστημα ηλεκτρονικών εξετάσεων που έχει αναπτυχθεί είναι «προσαρμοστικό» (adaptive) με την έννοια ότι ο αλγόριθμος που έχει προβλεφθεί επιτρέπει την προσαρμογή του συστήματος στο επίπεδο της γλωσσομάθειας του υποψήφιου.  </a:t>
            </a:r>
          </a:p>
          <a:p>
            <a:pPr>
              <a:defRPr/>
            </a:pPr>
            <a:r>
              <a:rPr lang="el-GR" sz="2100" dirty="0">
                <a:latin typeface="Calibri" pitchFamily="34" charset="0"/>
              </a:rPr>
              <a:t>Η λύση αυτή παρέχει τη δυνατότητα: </a:t>
            </a:r>
          </a:p>
          <a:p>
            <a:pPr marL="763838" lvl="1" indent="-477191">
              <a:buClr>
                <a:srgbClr val="C00000"/>
              </a:buClr>
              <a:buFont typeface="+mj-lt"/>
              <a:buAutoNum type="arabicPeriod"/>
              <a:defRPr/>
            </a:pPr>
            <a:r>
              <a:rPr lang="el-GR" sz="2100" dirty="0">
                <a:latin typeface="Calibri" pitchFamily="34" charset="0"/>
              </a:rPr>
              <a:t>να προσδιορίζεται μεν για την κάθε εκπαιδευτική βαθμίδα σε ποιο επίπεδο γλωσσομάθειας είναι καλό να στοχεύει η διδακτική και μαθησιακή διαδικασία (στην Α’ και στη Β΄ γλώσσα) αλλά, εάν οι συνθήκες δεν το επιτρέπουν, το </a:t>
            </a:r>
            <a:r>
              <a:rPr lang="en-US" sz="2100" dirty="0">
                <a:latin typeface="Calibri" pitchFamily="34" charset="0"/>
              </a:rPr>
              <a:t>benchmark </a:t>
            </a:r>
            <a:r>
              <a:rPr lang="el-GR" sz="2100" dirty="0">
                <a:latin typeface="Calibri" pitchFamily="34" charset="0"/>
              </a:rPr>
              <a:t>να μην αποτελεί εμπόδιο στην πρόοδο του μαθητή</a:t>
            </a:r>
          </a:p>
          <a:p>
            <a:pPr marL="763838" lvl="1" indent="-477191">
              <a:buClr>
                <a:srgbClr val="C00000"/>
              </a:buClr>
              <a:buFont typeface="+mj-lt"/>
              <a:buAutoNum type="arabicPeriod"/>
              <a:defRPr/>
            </a:pPr>
            <a:r>
              <a:rPr lang="el-GR" sz="2100" dirty="0">
                <a:latin typeface="Calibri" pitchFamily="34" charset="0"/>
              </a:rPr>
              <a:t>να δίνει εξετάσεις όποιος επιθυμεί όταν κρίνει ο ίδιος ο μαθητής, ο εκπαιδευτικός ή ο κηδεμόνας του ότι είναι έτοιμος για πιστοποίηση στο επίπεδο γλωσσομάθειας Χ στην Α’ και σε μία ή περισσότερες Β΄ ξένες γλώσσες.  </a:t>
            </a:r>
          </a:p>
          <a:p>
            <a:pPr marL="763838" lvl="1" indent="-477191">
              <a:buClr>
                <a:srgbClr val="C00000"/>
              </a:buClr>
              <a:buFont typeface="+mj-lt"/>
              <a:buAutoNum type="arabicPeriod"/>
              <a:defRPr/>
            </a:pPr>
            <a:endParaRPr lang="el-GR" sz="2100" dirty="0">
              <a:latin typeface="Calibri" pitchFamily="34" charset="0"/>
            </a:endParaRPr>
          </a:p>
          <a:p>
            <a:pPr algn="just">
              <a:spcAft>
                <a:spcPts val="626"/>
              </a:spcAft>
              <a:defRPr/>
            </a:pPr>
            <a:r>
              <a:rPr lang="el-GR" sz="1300" dirty="0">
                <a:latin typeface="Calibri" pitchFamily="34" charset="0"/>
              </a:rPr>
              <a:t>ΓΙΑΤΙ ΗΛΕΚΤΡΟΝΙΚΕΣ ΕΞΕΤΑΣΕΙΣ</a:t>
            </a:r>
          </a:p>
          <a:p>
            <a:r>
              <a:rPr lang="el-GR" altLang="el-GR" sz="1300" dirty="0">
                <a:latin typeface="Calibri" panose="020F0502020204030204" pitchFamily="34" charset="0"/>
                <a:ea typeface="Calibri" panose="020F0502020204030204" pitchFamily="34" charset="0"/>
                <a:cs typeface="Calibri" panose="020F0502020204030204" pitchFamily="34" charset="0"/>
              </a:rPr>
              <a:t>Προσαρμογή του επιπέδου δυσκολίας των δοκιμασιών κατά τη διενέργεια της εξεταστικής διαδικασίας</a:t>
            </a:r>
          </a:p>
          <a:p>
            <a:r>
              <a:rPr lang="el-GR" altLang="el-GR" sz="1300" dirty="0">
                <a:latin typeface="Calibri" panose="020F0502020204030204" pitchFamily="34" charset="0"/>
                <a:ea typeface="Calibri" panose="020F0502020204030204" pitchFamily="34" charset="0"/>
                <a:cs typeface="Calibri" panose="020F0502020204030204" pitchFamily="34" charset="0"/>
              </a:rPr>
              <a:t>Εξετάσεις με μικρότερο διαχειριστικό κόστος εφαρμόζοντας σύγχρονες τεχνικές παραγωγής και διανομής θεμάτων</a:t>
            </a:r>
          </a:p>
          <a:p>
            <a:r>
              <a:rPr lang="el-GR" altLang="el-GR" sz="1300" dirty="0">
                <a:latin typeface="Calibri" panose="020F0502020204030204" pitchFamily="34" charset="0"/>
                <a:ea typeface="Calibri" panose="020F0502020204030204" pitchFamily="34" charset="0"/>
                <a:cs typeface="Calibri" panose="020F0502020204030204" pitchFamily="34" charset="0"/>
              </a:rPr>
              <a:t>Διενέργεια εξετάσεων χωρίς χρονικούς περιορισμούς για όλα τα σχολεία της χώρας το κάθε σχολείο μπορεί να αποφασίζει πότε θα κάνει τις εξετάσεις των μαθητών του)</a:t>
            </a:r>
          </a:p>
          <a:p>
            <a:r>
              <a:rPr lang="el-GR" altLang="el-GR" sz="1300" dirty="0">
                <a:latin typeface="Calibri" panose="020F0502020204030204" pitchFamily="34" charset="0"/>
                <a:ea typeface="Calibri" panose="020F0502020204030204" pitchFamily="34" charset="0"/>
                <a:cs typeface="Calibri" panose="020F0502020204030204" pitchFamily="34" charset="0"/>
              </a:rPr>
              <a:t>Πλήρως αυτοματοποιημένη διαδικασία βαθμολόγησης για τις ενότητες κατανόησης γραπτού και προφορικού λόγου</a:t>
            </a:r>
          </a:p>
          <a:p>
            <a:r>
              <a:rPr lang="el-GR" altLang="el-GR" sz="1300" dirty="0">
                <a:latin typeface="Calibri" panose="020F0502020204030204" pitchFamily="34" charset="0"/>
                <a:ea typeface="Calibri" panose="020F0502020204030204" pitchFamily="34" charset="0"/>
                <a:cs typeface="Calibri" panose="020F0502020204030204" pitchFamily="34" charset="0"/>
              </a:rPr>
              <a:t>Καταγραφή και </a:t>
            </a:r>
            <a:r>
              <a:rPr lang="el-GR" altLang="el-GR" sz="1300" dirty="0" err="1">
                <a:latin typeface="Calibri" panose="020F0502020204030204" pitchFamily="34" charset="0"/>
                <a:ea typeface="Calibri" panose="020F0502020204030204" pitchFamily="34" charset="0"/>
                <a:cs typeface="Calibri" panose="020F0502020204030204" pitchFamily="34" charset="0"/>
              </a:rPr>
              <a:t>ψηφιοποίηση</a:t>
            </a:r>
            <a:r>
              <a:rPr lang="el-GR" altLang="el-GR" sz="1300" dirty="0">
                <a:latin typeface="Calibri" panose="020F0502020204030204" pitchFamily="34" charset="0"/>
                <a:ea typeface="Calibri" panose="020F0502020204030204" pitchFamily="34" charset="0"/>
                <a:cs typeface="Calibri" panose="020F0502020204030204" pitchFamily="34" charset="0"/>
              </a:rPr>
              <a:t> για τις ενότητες παραγωγής γραπτού και προφορικού λόγου παρέχοντας διευκολύνσεις στις διαδικασίες βαθμολόγησης των γραπτών δοκιμίων αλλά και των ηχογραφημένων αρχείων προφορικής παραγωγής</a:t>
            </a:r>
          </a:p>
          <a:p>
            <a:pPr algn="just">
              <a:spcAft>
                <a:spcPts val="626"/>
              </a:spcAft>
              <a:defRPr/>
            </a:pPr>
            <a:endParaRPr lang="el-GR" sz="1300" dirty="0">
              <a:latin typeface="Calibri" pitchFamily="34" charset="0"/>
            </a:endParaRPr>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48</a:t>
            </a:fld>
            <a:endParaRPr lang="el-GR"/>
          </a:p>
        </p:txBody>
      </p:sp>
    </p:spTree>
    <p:extLst>
      <p:ext uri="{BB962C8B-B14F-4D97-AF65-F5344CB8AC3E}">
        <p14:creationId xmlns:p14="http://schemas.microsoft.com/office/powerpoint/2010/main" val="304798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954382">
              <a:defRPr/>
            </a:pPr>
            <a:r>
              <a:rPr lang="el-GR" dirty="0"/>
              <a:t> </a:t>
            </a:r>
            <a:r>
              <a:rPr lang="el-GR" sz="1300" dirty="0"/>
              <a:t>Στο πλαίσιο των καινοτόμων δράσεων του ΚΠΓ, οι δύο φορείς ΕΚΠΑ και ΑΠΘ ανέλαβαν την ευθύνη να συνεργαστούν  προκειμένου να εξασφαλιστεί η σύνδεση της εκπαίδευσης με το ΚΠΓ.</a:t>
            </a:r>
          </a:p>
          <a:p>
            <a:endParaRPr lang="el-GR" dirty="0"/>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2</a:t>
            </a:fld>
            <a:endParaRPr lang="el-GR"/>
          </a:p>
        </p:txBody>
      </p:sp>
    </p:spTree>
    <p:extLst>
      <p:ext uri="{BB962C8B-B14F-4D97-AF65-F5344CB8AC3E}">
        <p14:creationId xmlns:p14="http://schemas.microsoft.com/office/powerpoint/2010/main" val="97567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5</a:t>
            </a:fld>
            <a:endParaRPr lang="el-GR"/>
          </a:p>
        </p:txBody>
      </p:sp>
    </p:spTree>
    <p:extLst>
      <p:ext uri="{BB962C8B-B14F-4D97-AF65-F5344CB8AC3E}">
        <p14:creationId xmlns:p14="http://schemas.microsoft.com/office/powerpoint/2010/main" val="185168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54382">
              <a:defRPr/>
            </a:pPr>
            <a:r>
              <a:rPr lang="el-GR" dirty="0"/>
              <a:t>Εδώ έρχεται ο δεύτερος πυλώνας να διευκολύνει το έργο του</a:t>
            </a:r>
            <a:r>
              <a:rPr lang="el-GR" baseline="0" dirty="0"/>
              <a:t> εκπαιδευτικού με τη δομή που έχει αναπτυχθεί για την εξ αποστάσεως προετοιμασία για τις εξετάσεις</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456D3C49-D80C-4610-8E00-55C39114E062}" type="slidenum">
              <a:rPr lang="el-GR" smtClean="0"/>
              <a:pPr/>
              <a:t>6</a:t>
            </a:fld>
            <a:endParaRPr lang="el-GR"/>
          </a:p>
        </p:txBody>
      </p:sp>
    </p:spTree>
    <p:extLst>
      <p:ext uri="{BB962C8B-B14F-4D97-AF65-F5344CB8AC3E}">
        <p14:creationId xmlns:p14="http://schemas.microsoft.com/office/powerpoint/2010/main" val="297690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56D3C49-D80C-4610-8E00-55C39114E062}" type="slidenum">
              <a:rPr lang="el-GR" smtClean="0"/>
              <a:pPr/>
              <a:t>7</a:t>
            </a:fld>
            <a:endParaRPr lang="el-GR"/>
          </a:p>
        </p:txBody>
      </p:sp>
    </p:spTree>
    <p:extLst>
      <p:ext uri="{BB962C8B-B14F-4D97-AF65-F5344CB8AC3E}">
        <p14:creationId xmlns:p14="http://schemas.microsoft.com/office/powerpoint/2010/main" val="32559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715786" lvl="1" indent="-238595">
              <a:buFont typeface="+mj-lt"/>
              <a:buAutoNum type="alphaUcPeriod"/>
            </a:pPr>
            <a:r>
              <a:rPr lang="el-GR" sz="1300" dirty="0"/>
              <a:t>Σε μαθητές-υποψήφιους για τις εξετάσεις του ΚΠΓ </a:t>
            </a:r>
            <a:endParaRPr lang="el-GR" dirty="0"/>
          </a:p>
          <a:p>
            <a:pPr marL="715786" lvl="1" indent="-238595">
              <a:buFont typeface="+mj-lt"/>
              <a:buAutoNum type="alphaUcPeriod"/>
            </a:pPr>
            <a:r>
              <a:rPr lang="el-GR" sz="1300" dirty="0"/>
              <a:t>Σε εκπαιδευτικούς που παρέχουν υποστήριξη στους μαθητές που προετοιμάζονται για τις εξετάσεις του ΚΠΓ</a:t>
            </a:r>
            <a:endParaRPr lang="el-GR" dirty="0"/>
          </a:p>
          <a:p>
            <a:pPr marL="715786" lvl="1" indent="-238595">
              <a:buFont typeface="+mj-lt"/>
              <a:buAutoNum type="alphaUcPeriod"/>
            </a:pPr>
            <a:r>
              <a:rPr lang="el-GR" sz="1300" dirty="0"/>
              <a:t>Σε εκπαιδευτικούς που αναλαμβάνουν τον ρόλο </a:t>
            </a:r>
            <a:r>
              <a:rPr lang="el-GR" sz="1300" dirty="0" err="1"/>
              <a:t>αξιολογητή</a:t>
            </a:r>
            <a:r>
              <a:rPr lang="el-GR" sz="1300" dirty="0"/>
              <a:t>/</a:t>
            </a:r>
            <a:r>
              <a:rPr lang="el-GR" sz="1300" dirty="0" err="1"/>
              <a:t>τριας</a:t>
            </a:r>
            <a:r>
              <a:rPr lang="el-GR" sz="1300" dirty="0"/>
              <a:t> παραγωγής γραπτού και προφορικού λόγου των μαθητών που προετοιμάζονται για τις εξετάσεις και των  υποψηφίων στις εξετάσεις του ΚΠΓ</a:t>
            </a:r>
            <a:endParaRPr lang="el-GR" dirty="0"/>
          </a:p>
          <a:p>
            <a:pPr marL="715786" lvl="1" indent="-238595">
              <a:buFont typeface="+mj-lt"/>
              <a:buAutoNum type="alphaUcPeriod"/>
            </a:pPr>
            <a:r>
              <a:rPr lang="el-GR" sz="1300" dirty="0"/>
              <a:t>Σε γονείς μαθητών που μπορούν να παρέχουν υποστήριξη στα παιδιά τους που ετοιμάζονται για εξετάσεις πιστοποίησης γλωσσομάθειας. </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8</a:t>
            </a:fld>
            <a:endParaRPr lang="el-GR"/>
          </a:p>
        </p:txBody>
      </p:sp>
    </p:spTree>
    <p:extLst>
      <p:ext uri="{BB962C8B-B14F-4D97-AF65-F5344CB8AC3E}">
        <p14:creationId xmlns:p14="http://schemas.microsoft.com/office/powerpoint/2010/main" val="11987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6D3C49-D80C-4610-8E00-55C39114E062}" type="slidenum">
              <a:rPr lang="el-GR" smtClean="0"/>
              <a:pPr/>
              <a:t>12</a:t>
            </a:fld>
            <a:endParaRPr lang="el-GR"/>
          </a:p>
        </p:txBody>
      </p:sp>
    </p:spTree>
    <p:extLst>
      <p:ext uri="{BB962C8B-B14F-4D97-AF65-F5344CB8AC3E}">
        <p14:creationId xmlns:p14="http://schemas.microsoft.com/office/powerpoint/2010/main" val="32011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954382">
              <a:defRPr/>
            </a:pPr>
            <a:r>
              <a:rPr lang="el-GR" sz="1300" dirty="0"/>
              <a:t>Ψηφιακό υλικό </a:t>
            </a:r>
            <a:r>
              <a:rPr lang="el-GR" sz="1300" dirty="0" err="1"/>
              <a:t>προσβάσιμο</a:t>
            </a:r>
            <a:r>
              <a:rPr lang="el-GR" sz="1300" dirty="0"/>
              <a:t> και ως «βιβλίο» σε μορφή </a:t>
            </a:r>
            <a:r>
              <a:rPr lang="en-US" sz="1300" dirty="0"/>
              <a:t>pdf</a:t>
            </a:r>
            <a:r>
              <a:rPr lang="el-GR" sz="1300" dirty="0"/>
              <a:t> (+ηχητικό υλικό) </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4B0589EC-06CF-4AD0-AA51-B6280B4C3476}" type="slidenum">
              <a:rPr lang="el-GR" smtClean="0"/>
              <a:pPr/>
              <a:t>23</a:t>
            </a:fld>
            <a:endParaRPr lang="el-GR"/>
          </a:p>
        </p:txBody>
      </p:sp>
    </p:spTree>
    <p:extLst>
      <p:ext uri="{BB962C8B-B14F-4D97-AF65-F5344CB8AC3E}">
        <p14:creationId xmlns:p14="http://schemas.microsoft.com/office/powerpoint/2010/main" val="77247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B0589EC-06CF-4AD0-AA51-B6280B4C3476}" type="slidenum">
              <a:rPr lang="el-GR" smtClean="0"/>
              <a:pPr/>
              <a:t>37</a:t>
            </a:fld>
            <a:endParaRPr lang="el-GR"/>
          </a:p>
        </p:txBody>
      </p:sp>
    </p:spTree>
    <p:extLst>
      <p:ext uri="{BB962C8B-B14F-4D97-AF65-F5344CB8AC3E}">
        <p14:creationId xmlns:p14="http://schemas.microsoft.com/office/powerpoint/2010/main" val="343860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AF4B7DC-242D-4F8E-9609-C1B895790AC2}" type="datetime2">
              <a:rPr lang="el-GR" smtClean="0"/>
              <a:pPr/>
              <a:t>Τρίτη, 20 Σεπτεμβρίου 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7C4B067-9379-4415-8046-169ECC01F851}" type="datetime2">
              <a:rPr lang="el-GR" smtClean="0"/>
              <a:pPr/>
              <a:t>Τρίτη, 20 Σεπτεμβρίου 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770D94E-BB86-4E9F-8B89-D653F66AE92F}" type="datetime2">
              <a:rPr lang="el-GR" smtClean="0"/>
              <a:pPr/>
              <a:t>Τρίτη, 20 Σεπτεμβρίου 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17DDB6B8-BC7D-4D16-9461-E23B7E2A1B6C}" type="datetime2">
              <a:rPr lang="el-GR" smtClean="0"/>
              <a:pPr/>
              <a:t>Τρίτη, 20 Σεπτεμβρίου 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934CDC3-8354-44DE-9E39-ECB70822676E}" type="datetime2">
              <a:rPr lang="el-GR" smtClean="0"/>
              <a:pPr/>
              <a:t>Τρίτη, 20 Σεπτεμβρίου 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11290F9-5D73-4EE9-B7AE-815726796FB1}" type="datetime2">
              <a:rPr lang="el-GR" smtClean="0"/>
              <a:pPr/>
              <a:t>Τρίτη, 20 Σεπτεμβρίου 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7E4BF8A5-7876-4392-8910-5645476294E0}" type="datetime2">
              <a:rPr lang="el-GR" smtClean="0"/>
              <a:pPr/>
              <a:t>Τρίτη, 20 Σεπτεμβρίου 2016</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4BD00B9C-ED03-498E-847D-7BD7F3D0E548}" type="datetime2">
              <a:rPr lang="el-GR" smtClean="0"/>
              <a:pPr/>
              <a:t>Τρίτη, 20 Σεπτεμβρίου 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AADC49D-8541-4BC4-BE0D-2FBBF4F016D9}" type="datetime2">
              <a:rPr lang="el-GR" smtClean="0"/>
              <a:pPr/>
              <a:t>Τρίτη, 20 Σεπτεμβρίου 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6360AC6-6E7F-42A3-899A-66D62F91E9DB}" type="datetime2">
              <a:rPr lang="el-GR" smtClean="0"/>
              <a:pPr/>
              <a:t>Τρίτη, 20 Σεπτεμβρίου 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6CF6774-37EE-4DCF-82A5-70122784F2C4}" type="datetime2">
              <a:rPr lang="el-GR" smtClean="0"/>
              <a:pPr/>
              <a:t>Τρίτη, 20 Σεπτεμβρίου 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rcel.enl.uoa.gr/kpgeschool/index.php/?option=com_content&amp;view=article&amp;id=135&amp;Itemid=86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rcel.enl.uoa.gr/kpgeschool/pliroforiako-yliko"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inedu.gov.gr/exetaseis-2/eggrafa-kpg" TargetMode="External"/><Relationship Id="rId7" Type="http://schemas.openxmlformats.org/officeDocument/2006/relationships/hyperlink" Target="http://www.minedu.gov.gr/exetaseis-2/1345-eksetastika-sistimata/kpg-2/deigmata-kpg" TargetMode="External"/><Relationship Id="rId2" Type="http://schemas.openxmlformats.org/officeDocument/2006/relationships/hyperlink" Target="http://rcel.enl.uoa.gr/kpgeschool" TargetMode="External"/><Relationship Id="rId1" Type="http://schemas.openxmlformats.org/officeDocument/2006/relationships/slideLayout" Target="../slideLayouts/slideLayout2.xml"/><Relationship Id="rId6" Type="http://schemas.openxmlformats.org/officeDocument/2006/relationships/hyperlink" Target="http://www.minedu.gov.gr/themata-kpg" TargetMode="External"/><Relationship Id="rId5" Type="http://schemas.openxmlformats.org/officeDocument/2006/relationships/hyperlink" Target="http://kpg.auth.gr/" TargetMode="External"/><Relationship Id="rId4" Type="http://schemas.openxmlformats.org/officeDocument/2006/relationships/hyperlink" Target="http://rcel.enl.uoa.gr/k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53482" y="4005064"/>
            <a:ext cx="8990517" cy="2774712"/>
          </a:xfrm>
        </p:spPr>
        <p:txBody>
          <a:bodyPr>
            <a:normAutofit/>
          </a:bodyPr>
          <a:lstStyle/>
          <a:p>
            <a:pPr algn="ctr"/>
            <a:endParaRPr lang="el-GR" sz="1800" b="1" dirty="0"/>
          </a:p>
          <a:p>
            <a:pPr algn="ctr"/>
            <a:r>
              <a:rPr lang="el-GR" sz="2000" b="1" dirty="0">
                <a:solidFill>
                  <a:schemeClr val="accent2">
                    <a:lumMod val="75000"/>
                  </a:schemeClr>
                </a:solidFill>
              </a:rPr>
              <a:t>Η Σύνδεση της Ξενόγλωσσης Εκπαίδευσης στο Σχολείο με το ΚΠΓ</a:t>
            </a:r>
          </a:p>
          <a:p>
            <a:pPr algn="ctr"/>
            <a:endParaRPr lang="el-GR" sz="1400" b="1" dirty="0"/>
          </a:p>
          <a:p>
            <a:pPr algn="ctr"/>
            <a:r>
              <a:rPr lang="el-GR" sz="1400" b="1" dirty="0"/>
              <a:t>Αγγελική Αλεξοπούλου			</a:t>
            </a:r>
            <a:r>
              <a:rPr lang="el-GR" sz="1400" b="1"/>
              <a:t>Ρινέττα </a:t>
            </a:r>
            <a:r>
              <a:rPr lang="el-GR" sz="1400" b="1" smtClean="0"/>
              <a:t>Κιγιτσιόγλου-Βλάχου</a:t>
            </a:r>
            <a:endParaRPr lang="el-GR" sz="1400" b="1" dirty="0"/>
          </a:p>
          <a:p>
            <a:pPr algn="ctr"/>
            <a:r>
              <a:rPr lang="el-GR" sz="1400" b="1" dirty="0"/>
              <a:t>Επίκουρη Καθηγήτρια, ΕΚΠΑ		Αναπληρώτρια Καθηγήτρια, ΑΠΘ</a:t>
            </a:r>
          </a:p>
          <a:p>
            <a:endParaRPr lang="el-GR" sz="800" b="1" dirty="0"/>
          </a:p>
          <a:p>
            <a:endParaRPr lang="el-GR" b="1" dirty="0"/>
          </a:p>
          <a:p>
            <a:endParaRPr lang="el-GR" b="1" dirty="0"/>
          </a:p>
          <a:p>
            <a:endParaRPr lang="el-GR" dirty="0"/>
          </a:p>
        </p:txBody>
      </p:sp>
      <p:sp>
        <p:nvSpPr>
          <p:cNvPr id="5" name="Title 4"/>
          <p:cNvSpPr>
            <a:spLocks noGrp="1"/>
          </p:cNvSpPr>
          <p:nvPr>
            <p:ph type="ctrTitle"/>
          </p:nvPr>
        </p:nvSpPr>
        <p:spPr>
          <a:xfrm>
            <a:off x="-1" y="0"/>
            <a:ext cx="9143999" cy="3717032"/>
          </a:xfrm>
        </p:spPr>
        <p:txBody>
          <a:bodyPr>
            <a:normAutofit fontScale="90000"/>
          </a:bodyPr>
          <a:lstStyle/>
          <a:p>
            <a:pPr algn="ctr"/>
            <a:r>
              <a:rPr lang="el-GR" sz="1600" dirty="0"/>
              <a:t>Υπουργείο Παιδείας, Έρευνας και Θρησκευμάτων  </a:t>
            </a:r>
            <a:br>
              <a:rPr lang="el-GR" sz="1600" dirty="0"/>
            </a:br>
            <a:r>
              <a:rPr lang="el-GR" sz="1600" dirty="0"/>
              <a:t>Ινστιτούτο Εκπαιδευτικής Πολιτικής (Ι.Ε.Π.)</a:t>
            </a:r>
            <a:br>
              <a:rPr lang="el-GR" sz="1600" dirty="0"/>
            </a:br>
            <a:r>
              <a:rPr lang="el-GR" sz="1600" dirty="0"/>
              <a:t>Επιστημονική Επιτροπή Ξένων Γλωσσών</a:t>
            </a:r>
            <a:r>
              <a:rPr lang="el-GR" dirty="0"/>
              <a:t/>
            </a:r>
            <a:br>
              <a:rPr lang="el-GR" dirty="0"/>
            </a:br>
            <a:r>
              <a:rPr lang="el-GR" dirty="0">
                <a:solidFill>
                  <a:schemeClr val="accent2">
                    <a:lumMod val="20000"/>
                    <a:lumOff val="80000"/>
                  </a:schemeClr>
                </a:solidFill>
              </a:rPr>
              <a:t/>
            </a:r>
            <a:br>
              <a:rPr lang="el-GR" dirty="0">
                <a:solidFill>
                  <a:schemeClr val="accent2">
                    <a:lumMod val="20000"/>
                    <a:lumOff val="80000"/>
                  </a:schemeClr>
                </a:solidFill>
              </a:rPr>
            </a:br>
            <a:r>
              <a:rPr lang="el-GR" dirty="0">
                <a:solidFill>
                  <a:schemeClr val="accent2">
                    <a:lumMod val="20000"/>
                    <a:lumOff val="80000"/>
                  </a:schemeClr>
                </a:solidFill>
              </a:rPr>
              <a:t>ΟΙ ΞΕΝΕΣ ΓΛΩΣΣΕΣ ΣΤΟ ΣΧΟΛΕΙΟ </a:t>
            </a:r>
            <a:r>
              <a:rPr lang="el-GR" sz="2700" dirty="0"/>
              <a:t>Ενημερωτικές-Επιμορφωτικές Ημερίδες </a:t>
            </a:r>
            <a:br>
              <a:rPr lang="el-GR" sz="2700" dirty="0"/>
            </a:br>
            <a:r>
              <a:rPr lang="el-GR" sz="2700" dirty="0"/>
              <a:t/>
            </a:r>
            <a:br>
              <a:rPr lang="el-GR" sz="2700" dirty="0"/>
            </a:br>
            <a:r>
              <a:rPr lang="el-GR" sz="2700" dirty="0"/>
              <a:t/>
            </a:r>
            <a:br>
              <a:rPr lang="el-GR" sz="2700" dirty="0"/>
            </a:br>
            <a:r>
              <a:rPr lang="el-GR" sz="1600" dirty="0"/>
              <a:t>Αθήνα, 5 Σεπτεμβρίου 2016                                                                 Θεσσαλονίκη, 7 Σεπτεμβρίου 2016</a:t>
            </a:r>
            <a:r>
              <a:rPr lang="el-GR" sz="2700" dirty="0"/>
              <a:t/>
            </a:r>
            <a:br>
              <a:rPr lang="el-GR" sz="2700" dirty="0"/>
            </a:br>
            <a:endParaRPr lang="en-US" sz="2700"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 y="5865377"/>
            <a:ext cx="3429000" cy="914400"/>
          </a:xfrm>
          <a:prstGeom prst="rect">
            <a:avLst/>
          </a:prstGeom>
        </p:spPr>
      </p:pic>
      <p:pic>
        <p:nvPicPr>
          <p:cNvPr id="6" name="Εικόνα 5"/>
          <p:cNvPicPr>
            <a:picLocks noChangeAspect="1"/>
          </p:cNvPicPr>
          <p:nvPr/>
        </p:nvPicPr>
        <p:blipFill rotWithShape="1">
          <a:blip r:embed="rId4">
            <a:extLst>
              <a:ext uri="{28A0092B-C50C-407E-A947-70E740481C1C}">
                <a14:useLocalDpi xmlns:a14="http://schemas.microsoft.com/office/drawing/2010/main" val="0"/>
              </a:ext>
            </a:extLst>
          </a:blip>
          <a:srcRect t="-12071" r="35170" b="-1"/>
          <a:stretch/>
        </p:blipFill>
        <p:spPr>
          <a:xfrm>
            <a:off x="6300192" y="5779128"/>
            <a:ext cx="2667445" cy="1000648"/>
          </a:xfrm>
          <a:prstGeom prst="rect">
            <a:avLst/>
          </a:prstGeom>
        </p:spPr>
      </p:pic>
    </p:spTree>
    <p:extLst>
      <p:ext uri="{BB962C8B-B14F-4D97-AF65-F5344CB8AC3E}">
        <p14:creationId xmlns:p14="http://schemas.microsoft.com/office/powerpoint/2010/main" val="227725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3048"/>
            <a:ext cx="8229600" cy="1069848"/>
          </a:xfrm>
        </p:spPr>
        <p:txBody>
          <a:bodyPr/>
          <a:lstStyle/>
          <a:p>
            <a:r>
              <a:rPr lang="el-GR" dirty="0"/>
              <a:t>Γνωριμία με την </a:t>
            </a:r>
          </a:p>
        </p:txBody>
      </p:sp>
      <p:sp>
        <p:nvSpPr>
          <p:cNvPr id="3" name="2 - Θέση ημερομηνίας"/>
          <p:cNvSpPr>
            <a:spLocks noGrp="1"/>
          </p:cNvSpPr>
          <p:nvPr>
            <p:ph type="dt" sz="half" idx="10"/>
          </p:nvPr>
        </p:nvSpPr>
        <p:spPr>
          <a:xfrm>
            <a:off x="6583680" y="612648"/>
            <a:ext cx="1228680" cy="457200"/>
          </a:xfrm>
        </p:spPr>
        <p:txBody>
          <a:bodyPr/>
          <a:lstStyle/>
          <a:p>
            <a:fld id="{D3170498-965B-406E-BEE1-2AB59BF292EC}" type="datetime2">
              <a:rPr lang="el-GR" smtClean="0"/>
              <a:pPr/>
              <a:t>Τρίτη, 20 Σεπτεμβρίου 2016</a:t>
            </a:fld>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pic>
        <p:nvPicPr>
          <p:cNvPr id="8" name="Picture 3"/>
          <p:cNvPicPr>
            <a:picLocks noChangeAspect="1" noChangeArrowheads="1"/>
          </p:cNvPicPr>
          <p:nvPr/>
        </p:nvPicPr>
        <p:blipFill>
          <a:blip r:embed="rId2" cstate="print"/>
          <a:srcRect t="20003" r="24990" b="42139"/>
          <a:stretch>
            <a:fillRect/>
          </a:stretch>
        </p:blipFill>
        <p:spPr bwMode="auto">
          <a:xfrm>
            <a:off x="35496" y="2492896"/>
            <a:ext cx="9069250" cy="4428000"/>
          </a:xfrm>
          <a:prstGeom prst="rect">
            <a:avLst/>
          </a:prstGeom>
          <a:noFill/>
          <a:ln w="9525">
            <a:noFill/>
            <a:miter lim="800000"/>
            <a:headEnd/>
            <a:tailEnd/>
          </a:ln>
        </p:spPr>
      </p:pic>
      <p:pic>
        <p:nvPicPr>
          <p:cNvPr id="9" name="Picture 3" descr="D:\Documents\bessie_data\CONFERENCES\PEKADE 2014\glosses exetasi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499345"/>
            <a:ext cx="1600200" cy="2009775"/>
          </a:xfrm>
          <a:prstGeom prst="rect">
            <a:avLst/>
          </a:prstGeom>
          <a:noFill/>
          <a:extLst>
            <a:ext uri="{909E8E84-426E-40DD-AFC4-6F175D3DCCD1}">
              <a14:hiddenFill xmlns:a14="http://schemas.microsoft.com/office/drawing/2010/main">
                <a:solidFill>
                  <a:srgbClr val="FFFFFF"/>
                </a:solidFill>
              </a14:hiddenFill>
            </a:ext>
          </a:extLst>
        </p:spPr>
      </p:pic>
      <p:sp>
        <p:nvSpPr>
          <p:cNvPr id="10" name="9 - Ορθογώνιο"/>
          <p:cNvSpPr/>
          <p:nvPr/>
        </p:nvSpPr>
        <p:spPr>
          <a:xfrm>
            <a:off x="4644008" y="1268760"/>
            <a:ext cx="2592288"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Μαθητών/Υποψηφίων</a:t>
            </a:r>
          </a:p>
          <a:p>
            <a:pPr algn="ctr"/>
            <a:endParaRPr lang="el-GR" b="1" dirty="0"/>
          </a:p>
        </p:txBody>
      </p:sp>
      <p:pic>
        <p:nvPicPr>
          <p:cNvPr id="11" name="10 - Εικόνα" descr="imagesUA2OAYES.jpg"/>
          <p:cNvPicPr>
            <a:picLocks noChangeAspect="1"/>
          </p:cNvPicPr>
          <p:nvPr/>
        </p:nvPicPr>
        <p:blipFill>
          <a:blip r:embed="rId4" cstate="print"/>
          <a:stretch>
            <a:fillRect/>
          </a:stretch>
        </p:blipFill>
        <p:spPr>
          <a:xfrm>
            <a:off x="4644008" y="1268760"/>
            <a:ext cx="2592288" cy="612000"/>
          </a:xfrm>
          <a:prstGeom prst="rect">
            <a:avLst/>
          </a:prstGeom>
        </p:spPr>
      </p:pic>
      <p:pic>
        <p:nvPicPr>
          <p:cNvPr id="12" name="16 - Εικόνα" descr="2kpg_logo.jpg"/>
          <p:cNvPicPr>
            <a:picLocks noChangeAspect="1"/>
          </p:cNvPicPr>
          <p:nvPr/>
        </p:nvPicPr>
        <p:blipFill>
          <a:blip r:embed="rId5" cstate="print"/>
          <a:stretch>
            <a:fillRect/>
          </a:stretch>
        </p:blipFill>
        <p:spPr>
          <a:xfrm>
            <a:off x="35496" y="476672"/>
            <a:ext cx="3168352" cy="1008000"/>
          </a:xfrm>
          <a:prstGeom prst="rect">
            <a:avLst/>
          </a:prstGeom>
        </p:spPr>
      </p:pic>
    </p:spTree>
    <p:extLst>
      <p:ext uri="{BB962C8B-B14F-4D97-AF65-F5344CB8AC3E}">
        <p14:creationId xmlns:p14="http://schemas.microsoft.com/office/powerpoint/2010/main" val="249867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Τίτλος"/>
          <p:cNvSpPr>
            <a:spLocks noGrp="1"/>
          </p:cNvSpPr>
          <p:nvPr>
            <p:ph type="title"/>
          </p:nvPr>
        </p:nvSpPr>
        <p:spPr>
          <a:xfrm>
            <a:off x="179512" y="980728"/>
            <a:ext cx="8784976" cy="2160240"/>
          </a:xfrm>
        </p:spPr>
        <p:txBody>
          <a:bodyPr>
            <a:noAutofit/>
          </a:bodyPr>
          <a:lstStyle/>
          <a:p>
            <a:r>
              <a:rPr lang="el-GR" sz="3100" dirty="0"/>
              <a:t>Περιλαμβάνει: </a:t>
            </a:r>
            <a:br>
              <a:rPr lang="el-GR" sz="3100" dirty="0"/>
            </a:br>
            <a:r>
              <a:rPr lang="el-GR" sz="3100" dirty="0"/>
              <a:t>(α) Η-βιβλίο για τον μαθητή και </a:t>
            </a:r>
            <a:br>
              <a:rPr lang="el-GR" sz="3100" dirty="0"/>
            </a:br>
            <a:r>
              <a:rPr lang="el-GR" sz="3100" dirty="0"/>
              <a:t>(β) </a:t>
            </a:r>
            <a:r>
              <a:rPr lang="el-GR" sz="3100" dirty="0" err="1"/>
              <a:t>Διαδραστικό</a:t>
            </a:r>
            <a:r>
              <a:rPr lang="el-GR" sz="3100" dirty="0"/>
              <a:t> εκπαιδευτικό υλικό (για όλες τις γλώσσες, όλα τα επίπεδα, όλες τις ενότητες)</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
        <p:nvSpPr>
          <p:cNvPr id="12" name="24 - Ορθογώνιο"/>
          <p:cNvSpPr/>
          <p:nvPr/>
        </p:nvSpPr>
        <p:spPr>
          <a:xfrm>
            <a:off x="35496" y="404663"/>
            <a:ext cx="4680520" cy="612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a:t>
            </a:r>
          </a:p>
          <a:p>
            <a:pPr algn="ctr"/>
            <a:r>
              <a:rPr lang="el-GR" dirty="0"/>
              <a:t>                           </a:t>
            </a:r>
            <a:r>
              <a:rPr lang="el-GR" sz="2000" b="1" dirty="0">
                <a:latin typeface="+mj-lt"/>
              </a:rPr>
              <a:t>Μαθητών/Υποψηφίων</a:t>
            </a:r>
          </a:p>
          <a:p>
            <a:pPr algn="ctr"/>
            <a:endParaRPr lang="el-GR" b="1" dirty="0"/>
          </a:p>
          <a:p>
            <a:pPr algn="ctr"/>
            <a:endParaRPr lang="el-GR" dirty="0"/>
          </a:p>
        </p:txBody>
      </p:sp>
      <p:pic>
        <p:nvPicPr>
          <p:cNvPr id="13" name="23 - Εικόνα" descr="imagesUA2OAYES.jpg"/>
          <p:cNvPicPr>
            <a:picLocks noChangeAspect="1"/>
          </p:cNvPicPr>
          <p:nvPr/>
        </p:nvPicPr>
        <p:blipFill>
          <a:blip r:embed="rId2" cstate="print"/>
          <a:stretch>
            <a:fillRect/>
          </a:stretch>
        </p:blipFill>
        <p:spPr>
          <a:xfrm>
            <a:off x="35496" y="404664"/>
            <a:ext cx="1491750" cy="612000"/>
          </a:xfrm>
          <a:prstGeom prst="rect">
            <a:avLst/>
          </a:prstGeom>
        </p:spPr>
      </p:pic>
      <p:pic>
        <p:nvPicPr>
          <p:cNvPr id="2" name="Picture 1"/>
          <p:cNvPicPr>
            <a:picLocks noChangeAspect="1"/>
          </p:cNvPicPr>
          <p:nvPr/>
        </p:nvPicPr>
        <p:blipFill rotWithShape="1">
          <a:blip r:embed="rId3" cstate="print"/>
          <a:srcRect l="12921" t="37204" r="17347" b="15547"/>
          <a:stretch/>
        </p:blipFill>
        <p:spPr>
          <a:xfrm>
            <a:off x="35496" y="3429000"/>
            <a:ext cx="9073008" cy="3456384"/>
          </a:xfrm>
          <a:prstGeom prst="rect">
            <a:avLst/>
          </a:prstGeom>
        </p:spPr>
      </p:pic>
    </p:spTree>
    <p:extLst>
      <p:ext uri="{BB962C8B-B14F-4D97-AF65-F5344CB8AC3E}">
        <p14:creationId xmlns:p14="http://schemas.microsoft.com/office/powerpoint/2010/main" val="97585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1714128"/>
            <a:ext cx="8229600" cy="1066800"/>
          </a:xfrm>
        </p:spPr>
        <p:txBody>
          <a:bodyPr>
            <a:normAutofit fontScale="90000"/>
          </a:bodyPr>
          <a:lstStyle/>
          <a:p>
            <a:r>
              <a:rPr lang="el-GR" dirty="0"/>
              <a:t>Η κάθε ενότητα του κάθε επιπέδου περιλαμβάνει:</a:t>
            </a:r>
          </a:p>
        </p:txBody>
      </p:sp>
      <p:sp>
        <p:nvSpPr>
          <p:cNvPr id="5" name="4 - Θέση περιεχομένου"/>
          <p:cNvSpPr>
            <a:spLocks noGrp="1"/>
          </p:cNvSpPr>
          <p:nvPr>
            <p:ph idx="1"/>
          </p:nvPr>
        </p:nvSpPr>
        <p:spPr>
          <a:xfrm>
            <a:off x="457200" y="3041512"/>
            <a:ext cx="8229600" cy="3411824"/>
          </a:xfrm>
        </p:spPr>
        <p:txBody>
          <a:bodyPr/>
          <a:lstStyle/>
          <a:p>
            <a:r>
              <a:rPr lang="el-GR" dirty="0">
                <a:latin typeface="+mj-lt"/>
              </a:rPr>
              <a:t>Γενικές πληροφορίες</a:t>
            </a:r>
          </a:p>
          <a:p>
            <a:r>
              <a:rPr lang="el-GR" dirty="0">
                <a:latin typeface="+mj-lt"/>
              </a:rPr>
              <a:t>Στόχους της ενότητας</a:t>
            </a:r>
          </a:p>
          <a:p>
            <a:r>
              <a:rPr lang="el-GR" dirty="0">
                <a:latin typeface="+mj-lt"/>
              </a:rPr>
              <a:t>Συμβουλές </a:t>
            </a:r>
          </a:p>
          <a:p>
            <a:r>
              <a:rPr lang="el-GR" dirty="0">
                <a:latin typeface="+mj-lt"/>
              </a:rPr>
              <a:t>Οδηγίες εξέτασης</a:t>
            </a:r>
          </a:p>
          <a:p>
            <a:r>
              <a:rPr lang="el-GR" dirty="0">
                <a:latin typeface="+mj-lt"/>
              </a:rPr>
              <a:t>Δραστηριότητες/Δοκιμασίες </a:t>
            </a:r>
          </a:p>
          <a:p>
            <a:r>
              <a:rPr lang="el-GR" dirty="0">
                <a:latin typeface="+mj-lt"/>
              </a:rPr>
              <a:t>Βαθμολογία </a:t>
            </a:r>
          </a:p>
          <a:p>
            <a:pPr>
              <a:buNone/>
            </a:pPr>
            <a:endParaRPr lang="el-GR" dirty="0"/>
          </a:p>
          <a:p>
            <a:endParaRPr lang="el-GR" dirty="0"/>
          </a:p>
          <a:p>
            <a:endParaRPr lang="el-GR" dirty="0"/>
          </a:p>
        </p:txBody>
      </p:sp>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pic>
        <p:nvPicPr>
          <p:cNvPr id="7" name="16 - Εικόνα" descr="2kpg_logo.jpg"/>
          <p:cNvPicPr>
            <a:picLocks noChangeAspect="1"/>
          </p:cNvPicPr>
          <p:nvPr/>
        </p:nvPicPr>
        <p:blipFill>
          <a:blip r:embed="rId3" cstate="print"/>
          <a:stretch>
            <a:fillRect/>
          </a:stretch>
        </p:blipFill>
        <p:spPr>
          <a:xfrm>
            <a:off x="35496" y="476672"/>
            <a:ext cx="3168352" cy="1008000"/>
          </a:xfrm>
          <a:prstGeom prst="rect">
            <a:avLst/>
          </a:prstGeom>
        </p:spPr>
      </p:pic>
    </p:spTree>
    <p:extLst>
      <p:ext uri="{BB962C8B-B14F-4D97-AF65-F5344CB8AC3E}">
        <p14:creationId xmlns:p14="http://schemas.microsoft.com/office/powerpoint/2010/main" val="43486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a:blip r:embed="rId3" cstate="print"/>
          <a:srcRect l="22320" t="18500" r="25233" b="9681"/>
          <a:stretch>
            <a:fillRect/>
          </a:stretch>
        </p:blipFill>
        <p:spPr bwMode="auto">
          <a:xfrm>
            <a:off x="-108525" y="-171400"/>
            <a:ext cx="9253908" cy="7128000"/>
          </a:xfrm>
          <a:prstGeom prst="rect">
            <a:avLst/>
          </a:prstGeom>
          <a:noFill/>
          <a:ln w="9525">
            <a:noFill/>
            <a:miter lim="800000"/>
            <a:headEnd/>
            <a:tailEnd/>
          </a:ln>
        </p:spPr>
      </p:pic>
      <p:sp>
        <p:nvSpPr>
          <p:cNvPr id="3" name="2 - Θέση ημερομηνίας"/>
          <p:cNvSpPr>
            <a:spLocks noGrp="1"/>
          </p:cNvSpPr>
          <p:nvPr>
            <p:ph type="dt" sz="half" idx="10"/>
          </p:nvPr>
        </p:nvSpPr>
        <p:spPr/>
        <p:txBody>
          <a:bodyPr/>
          <a:lstStyle/>
          <a:p>
            <a:fld id="{EE33DC75-71EE-415E-8252-449AF580A2DD}"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334059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Slide Number Placeholder 2"/>
          <p:cNvSpPr>
            <a:spLocks noGrp="1"/>
          </p:cNvSpPr>
          <p:nvPr>
            <p:ph type="sldNum" sz="quarter" idx="12"/>
          </p:nvPr>
        </p:nvSpPr>
        <p:spPr/>
        <p:txBody>
          <a:bodyPr/>
          <a:lstStyle/>
          <a:p>
            <a:fld id="{D3F1D1C4-C2D9-4231-9FB2-B2D9D97AA41D}" type="slidenum">
              <a:rPr lang="el-GR" smtClean="0"/>
              <a:pPr/>
              <a:t>14</a:t>
            </a:fld>
            <a:endParaRPr lang="el-GR"/>
          </a:p>
        </p:txBody>
      </p:sp>
      <p:pic>
        <p:nvPicPr>
          <p:cNvPr id="4" name="Εικόνα 3"/>
          <p:cNvPicPr>
            <a:picLocks noChangeAspect="1"/>
          </p:cNvPicPr>
          <p:nvPr/>
        </p:nvPicPr>
        <p:blipFill rotWithShape="1">
          <a:blip r:embed="rId2"/>
          <a:srcRect l="18500" t="16273" r="20864" b="7980"/>
          <a:stretch/>
        </p:blipFill>
        <p:spPr>
          <a:xfrm>
            <a:off x="0" y="476672"/>
            <a:ext cx="8936736" cy="6381328"/>
          </a:xfrm>
          <a:prstGeom prst="rect">
            <a:avLst/>
          </a:prstGeom>
        </p:spPr>
      </p:pic>
    </p:spTree>
    <p:extLst>
      <p:ext uri="{BB962C8B-B14F-4D97-AF65-F5344CB8AC3E}">
        <p14:creationId xmlns:p14="http://schemas.microsoft.com/office/powerpoint/2010/main" val="419831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Slide Number Placeholder 2"/>
          <p:cNvSpPr>
            <a:spLocks noGrp="1"/>
          </p:cNvSpPr>
          <p:nvPr>
            <p:ph type="sldNum" sz="quarter" idx="12"/>
          </p:nvPr>
        </p:nvSpPr>
        <p:spPr/>
        <p:txBody>
          <a:bodyPr/>
          <a:lstStyle/>
          <a:p>
            <a:fld id="{D3F1D1C4-C2D9-4231-9FB2-B2D9D97AA41D}" type="slidenum">
              <a:rPr lang="el-GR" smtClean="0"/>
              <a:pPr/>
              <a:t>15</a:t>
            </a:fld>
            <a:endParaRPr lang="el-GR"/>
          </a:p>
        </p:txBody>
      </p:sp>
      <p:pic>
        <p:nvPicPr>
          <p:cNvPr id="5" name="Εικόνα 4"/>
          <p:cNvPicPr>
            <a:picLocks noChangeAspect="1"/>
          </p:cNvPicPr>
          <p:nvPr/>
        </p:nvPicPr>
        <p:blipFill rotWithShape="1">
          <a:blip r:embed="rId2"/>
          <a:srcRect l="17712" t="17785" r="20863" b="5179"/>
          <a:stretch/>
        </p:blipFill>
        <p:spPr>
          <a:xfrm>
            <a:off x="0" y="368032"/>
            <a:ext cx="9144000" cy="6301328"/>
          </a:xfrm>
          <a:prstGeom prst="rect">
            <a:avLst/>
          </a:prstGeom>
        </p:spPr>
      </p:pic>
    </p:spTree>
    <p:extLst>
      <p:ext uri="{BB962C8B-B14F-4D97-AF65-F5344CB8AC3E}">
        <p14:creationId xmlns:p14="http://schemas.microsoft.com/office/powerpoint/2010/main" val="169757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Slide Number Placeholder 2"/>
          <p:cNvSpPr>
            <a:spLocks noGrp="1"/>
          </p:cNvSpPr>
          <p:nvPr>
            <p:ph type="sldNum" sz="quarter" idx="12"/>
          </p:nvPr>
        </p:nvSpPr>
        <p:spPr/>
        <p:txBody>
          <a:bodyPr/>
          <a:lstStyle/>
          <a:p>
            <a:fld id="{D3F1D1C4-C2D9-4231-9FB2-B2D9D97AA41D}" type="slidenum">
              <a:rPr lang="el-GR" smtClean="0"/>
              <a:pPr/>
              <a:t>16</a:t>
            </a:fld>
            <a:endParaRPr lang="el-GR"/>
          </a:p>
        </p:txBody>
      </p:sp>
      <p:pic>
        <p:nvPicPr>
          <p:cNvPr id="5" name="Εικόνα 4"/>
          <p:cNvPicPr>
            <a:picLocks noChangeAspect="1"/>
          </p:cNvPicPr>
          <p:nvPr/>
        </p:nvPicPr>
        <p:blipFill rotWithShape="1">
          <a:blip r:embed="rId2"/>
          <a:srcRect l="18226" t="16293" r="20645" b="9380"/>
          <a:stretch/>
        </p:blipFill>
        <p:spPr>
          <a:xfrm>
            <a:off x="0" y="368032"/>
            <a:ext cx="9144000" cy="6489968"/>
          </a:xfrm>
          <a:prstGeom prst="rect">
            <a:avLst/>
          </a:prstGeom>
        </p:spPr>
      </p:pic>
    </p:spTree>
    <p:extLst>
      <p:ext uri="{BB962C8B-B14F-4D97-AF65-F5344CB8AC3E}">
        <p14:creationId xmlns:p14="http://schemas.microsoft.com/office/powerpoint/2010/main" val="43491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692696"/>
            <a:ext cx="8229600" cy="1224136"/>
          </a:xfrm>
        </p:spPr>
        <p:txBody>
          <a:bodyPr>
            <a:normAutofit/>
          </a:bodyPr>
          <a:lstStyle/>
          <a:p>
            <a:r>
              <a:rPr lang="el-GR" dirty="0"/>
              <a:t>Γνωριμία με την</a:t>
            </a:r>
          </a:p>
        </p:txBody>
      </p:sp>
      <p:sp>
        <p:nvSpPr>
          <p:cNvPr id="8" name="7 - Θέση περιεχομένου"/>
          <p:cNvSpPr>
            <a:spLocks noGrp="1"/>
          </p:cNvSpPr>
          <p:nvPr>
            <p:ph sz="half" idx="1"/>
          </p:nvPr>
        </p:nvSpPr>
        <p:spPr>
          <a:xfrm>
            <a:off x="457200" y="2249424"/>
            <a:ext cx="4330824" cy="4525963"/>
          </a:xfrm>
        </p:spPr>
        <p:txBody>
          <a:bodyPr/>
          <a:lstStyle/>
          <a:p>
            <a:r>
              <a:rPr lang="el-GR" sz="3000" dirty="0">
                <a:latin typeface="+mj-lt"/>
              </a:rPr>
              <a:t>Απευθύνεται στον εκπαιδευτικό ξένων γλωσσών, ο οποίος  προετοιμάζει μαθητές/υποψηφίους για τις εξετάσεις πιστοποίησης γλωσσομάθειας</a:t>
            </a:r>
          </a:p>
          <a:p>
            <a:pPr marL="109728" indent="0">
              <a:buNone/>
            </a:pPr>
            <a:endParaRPr lang="el-GR" dirty="0">
              <a:latin typeface="+mj-lt"/>
            </a:endParaRPr>
          </a:p>
          <a:p>
            <a:pPr>
              <a:buNone/>
            </a:pPr>
            <a:endParaRPr lang="el-GR" dirty="0"/>
          </a:p>
        </p:txBody>
      </p:sp>
      <p:pic>
        <p:nvPicPr>
          <p:cNvPr id="11" name="10 - Θέση περιεχομένου" descr="ekΚαταγραφή.JPG"/>
          <p:cNvPicPr>
            <a:picLocks noGrp="1" noChangeAspect="1"/>
          </p:cNvPicPr>
          <p:nvPr>
            <p:ph sz="half" idx="2"/>
          </p:nvPr>
        </p:nvPicPr>
        <p:blipFill>
          <a:blip r:embed="rId2" cstate="print"/>
          <a:srcRect l="4086" t="4286" r="3937" b="4275"/>
          <a:stretch>
            <a:fillRect/>
          </a:stretch>
        </p:blipFill>
        <p:spPr>
          <a:xfrm>
            <a:off x="5796136" y="1772816"/>
            <a:ext cx="3265399" cy="5076000"/>
          </a:xfrm>
        </p:spPr>
      </p:pic>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
        <p:nvSpPr>
          <p:cNvPr id="7" name="6 - Ορθογώνιο"/>
          <p:cNvSpPr/>
          <p:nvPr/>
        </p:nvSpPr>
        <p:spPr>
          <a:xfrm>
            <a:off x="4355975" y="692696"/>
            <a:ext cx="1855825"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Εκπαιδευτικών</a:t>
            </a:r>
            <a:r>
              <a:rPr lang="el-GR" dirty="0"/>
              <a:t> </a:t>
            </a:r>
          </a:p>
        </p:txBody>
      </p:sp>
      <p:pic>
        <p:nvPicPr>
          <p:cNvPr id="6" name="5 - Εικόνα" descr="imagesUA2OAYES.jpg"/>
          <p:cNvPicPr>
            <a:picLocks noChangeAspect="1"/>
          </p:cNvPicPr>
          <p:nvPr/>
        </p:nvPicPr>
        <p:blipFill>
          <a:blip r:embed="rId3" cstate="print"/>
          <a:stretch>
            <a:fillRect/>
          </a:stretch>
        </p:blipFill>
        <p:spPr>
          <a:xfrm>
            <a:off x="4355976" y="656760"/>
            <a:ext cx="1728192" cy="612000"/>
          </a:xfrm>
          <a:prstGeom prst="rect">
            <a:avLst/>
          </a:prstGeom>
        </p:spPr>
      </p:pic>
    </p:spTree>
    <p:extLst>
      <p:ext uri="{BB962C8B-B14F-4D97-AF65-F5344CB8AC3E}">
        <p14:creationId xmlns:p14="http://schemas.microsoft.com/office/powerpoint/2010/main" val="427501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67744" y="908720"/>
            <a:ext cx="6480720" cy="1069848"/>
          </a:xfrm>
        </p:spPr>
        <p:txBody>
          <a:bodyPr>
            <a:normAutofit fontScale="90000"/>
          </a:bodyPr>
          <a:lstStyle/>
          <a:p>
            <a:r>
              <a:rPr lang="el-GR" dirty="0"/>
              <a:t>Περιλαμβάνει τρεις θεματικές ενότητες:</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graphicFrame>
        <p:nvGraphicFramePr>
          <p:cNvPr id="6" name="Diagram 7"/>
          <p:cNvGraphicFramePr/>
          <p:nvPr/>
        </p:nvGraphicFramePr>
        <p:xfrm>
          <a:off x="323528" y="2492896"/>
          <a:ext cx="856895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 Ορθογώνιο"/>
          <p:cNvSpPr/>
          <p:nvPr/>
        </p:nvSpPr>
        <p:spPr>
          <a:xfrm>
            <a:off x="467544" y="980728"/>
            <a:ext cx="172819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dirty="0"/>
              <a:t>Εκπαιδευτικών </a:t>
            </a:r>
          </a:p>
        </p:txBody>
      </p:sp>
      <p:pic>
        <p:nvPicPr>
          <p:cNvPr id="9" name="8 - Εικόνα" descr="imagesUA2OAYES.jpg"/>
          <p:cNvPicPr>
            <a:picLocks noChangeAspect="1"/>
          </p:cNvPicPr>
          <p:nvPr/>
        </p:nvPicPr>
        <p:blipFill>
          <a:blip r:embed="rId7" cstate="print"/>
          <a:stretch>
            <a:fillRect/>
          </a:stretch>
        </p:blipFill>
        <p:spPr>
          <a:xfrm>
            <a:off x="467544" y="980728"/>
            <a:ext cx="1728192" cy="612000"/>
          </a:xfrm>
          <a:prstGeom prst="rect">
            <a:avLst/>
          </a:prstGeom>
        </p:spPr>
      </p:pic>
    </p:spTree>
    <p:extLst>
      <p:ext uri="{BB962C8B-B14F-4D97-AF65-F5344CB8AC3E}">
        <p14:creationId xmlns:p14="http://schemas.microsoft.com/office/powerpoint/2010/main" val="270842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43808" y="764704"/>
            <a:ext cx="5842992" cy="1445096"/>
          </a:xfrm>
        </p:spPr>
        <p:txBody>
          <a:bodyPr>
            <a:normAutofit fontScale="90000"/>
          </a:bodyPr>
          <a:lstStyle/>
          <a:p>
            <a:r>
              <a:rPr lang="el-GR" dirty="0"/>
              <a:t>Το ηλεκτρονικό ευρετήριο δραστηριοτήτων</a:t>
            </a:r>
          </a:p>
        </p:txBody>
      </p:sp>
      <p:sp>
        <p:nvSpPr>
          <p:cNvPr id="6" name="5 - Θέση περιεχομένου"/>
          <p:cNvSpPr>
            <a:spLocks noGrp="1"/>
          </p:cNvSpPr>
          <p:nvPr>
            <p:ph idx="1"/>
          </p:nvPr>
        </p:nvSpPr>
        <p:spPr/>
        <p:txBody>
          <a:bodyPr>
            <a:normAutofit fontScale="92500" lnSpcReduction="20000"/>
          </a:bodyPr>
          <a:lstStyle/>
          <a:p>
            <a:r>
              <a:rPr lang="el-GR" dirty="0">
                <a:latin typeface="+mj-lt"/>
              </a:rPr>
              <a:t>Περιλαμβάνει  δραστηριότητες όμοιες με αυτές που θα αντιμετωπίσουν οι μαθητές/υποψήφιοι στις εξετάσεις. </a:t>
            </a:r>
          </a:p>
          <a:p>
            <a:r>
              <a:rPr lang="el-GR" dirty="0">
                <a:latin typeface="+mj-lt"/>
              </a:rPr>
              <a:t>Οι δραστηριότητες είναι κατηγοριοποιημένες σύμφωνα με:</a:t>
            </a:r>
          </a:p>
          <a:p>
            <a:pPr lvl="1"/>
            <a:r>
              <a:rPr lang="el-GR" dirty="0">
                <a:latin typeface="+mj-lt"/>
              </a:rPr>
              <a:t>Τη γλώσσα</a:t>
            </a:r>
          </a:p>
          <a:p>
            <a:pPr lvl="1"/>
            <a:r>
              <a:rPr lang="el-GR" dirty="0">
                <a:latin typeface="+mj-lt"/>
              </a:rPr>
              <a:t>Το επίπεδο</a:t>
            </a:r>
          </a:p>
          <a:p>
            <a:pPr lvl="1"/>
            <a:r>
              <a:rPr lang="el-GR" dirty="0">
                <a:latin typeface="+mj-lt"/>
              </a:rPr>
              <a:t>Την ενότητα</a:t>
            </a:r>
          </a:p>
          <a:p>
            <a:pPr lvl="1"/>
            <a:r>
              <a:rPr lang="el-GR" dirty="0">
                <a:latin typeface="+mj-lt"/>
              </a:rPr>
              <a:t>Τον τύπο</a:t>
            </a:r>
          </a:p>
          <a:p>
            <a:pPr lvl="1"/>
            <a:r>
              <a:rPr lang="el-GR" dirty="0">
                <a:latin typeface="+mj-lt"/>
              </a:rPr>
              <a:t>Τον στόχο</a:t>
            </a:r>
          </a:p>
          <a:p>
            <a:pPr lvl="1"/>
            <a:r>
              <a:rPr lang="el-GR" dirty="0">
                <a:latin typeface="+mj-lt"/>
              </a:rPr>
              <a:t>Τη θεματική</a:t>
            </a:r>
          </a:p>
          <a:p>
            <a:pPr lvl="1"/>
            <a:r>
              <a:rPr lang="el-GR" dirty="0">
                <a:latin typeface="+mj-lt"/>
              </a:rPr>
              <a:t>Άλλα στοιχεία που χαρακτηρίζουν την κάθε δραστηριότητα</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pic>
        <p:nvPicPr>
          <p:cNvPr id="7" name="Picture 2" descr="yliko"/>
          <p:cNvPicPr>
            <a:picLocks noChangeAspect="1" noChangeArrowheads="1"/>
          </p:cNvPicPr>
          <p:nvPr/>
        </p:nvPicPr>
        <p:blipFill>
          <a:blip r:embed="rId2" cstate="print"/>
          <a:srcRect/>
          <a:stretch>
            <a:fillRect/>
          </a:stretch>
        </p:blipFill>
        <p:spPr bwMode="auto">
          <a:xfrm>
            <a:off x="467544" y="332656"/>
            <a:ext cx="2160240" cy="1871659"/>
          </a:xfrm>
          <a:prstGeom prst="rect">
            <a:avLst/>
          </a:prstGeom>
          <a:noFill/>
        </p:spPr>
      </p:pic>
    </p:spTree>
    <p:extLst>
      <p:ext uri="{BB962C8B-B14F-4D97-AF65-F5344CB8AC3E}">
        <p14:creationId xmlns:p14="http://schemas.microsoft.com/office/powerpoint/2010/main" val="256527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F1D1C4-C2D9-4231-9FB2-B2D9D97AA41D}" type="slidenum">
              <a:rPr lang="el-GR" smtClean="0"/>
              <a:pPr/>
              <a:t>2</a:t>
            </a:fld>
            <a:endParaRPr lang="el-GR"/>
          </a:p>
        </p:txBody>
      </p:sp>
      <p:sp>
        <p:nvSpPr>
          <p:cNvPr id="9" name="1 - Τίτλος"/>
          <p:cNvSpPr txBox="1">
            <a:spLocks/>
          </p:cNvSpPr>
          <p:nvPr/>
        </p:nvSpPr>
        <p:spPr>
          <a:xfrm>
            <a:off x="350374" y="692696"/>
            <a:ext cx="8586362" cy="4680520"/>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sz="3700" dirty="0"/>
              <a:t>Σύνδεση της εκπαίδευσης με το ΚΠΓ: </a:t>
            </a:r>
          </a:p>
          <a:p>
            <a:pPr algn="ctr"/>
            <a:r>
              <a:rPr lang="el-GR" sz="3700" dirty="0"/>
              <a:t>δύο πυλώνες</a:t>
            </a:r>
          </a:p>
          <a:p>
            <a:r>
              <a:rPr lang="el-GR" dirty="0"/>
              <a:t> </a:t>
            </a:r>
          </a:p>
        </p:txBody>
      </p:sp>
      <p:sp>
        <p:nvSpPr>
          <p:cNvPr id="2" name="Ορθογώνιο 1"/>
          <p:cNvSpPr/>
          <p:nvPr/>
        </p:nvSpPr>
        <p:spPr>
          <a:xfrm>
            <a:off x="183000" y="4423679"/>
            <a:ext cx="4572000" cy="707886"/>
          </a:xfrm>
          <a:prstGeom prst="rect">
            <a:avLst/>
          </a:prstGeom>
          <a:ln>
            <a:solidFill>
              <a:schemeClr val="tx1"/>
            </a:solidFill>
          </a:ln>
        </p:spPr>
        <p:txBody>
          <a:bodyPr>
            <a:spAutoFit/>
          </a:bodyPr>
          <a:lstStyle/>
          <a:p>
            <a:r>
              <a:rPr lang="el-GR" sz="2000" b="1" dirty="0">
                <a:latin typeface="+mj-lt"/>
                <a:ea typeface="Calibri" panose="020F0502020204030204" pitchFamily="34" charset="0"/>
                <a:cs typeface="Times New Roman" panose="02020603050405020304" pitchFamily="18" charset="0"/>
              </a:rPr>
              <a:t>Νέο Ενιαίο Πρόγραμμα Σπουδών για τις Ξένες Γλώσσες (ΕΠΣ-ΞΓ)</a:t>
            </a:r>
            <a:endParaRPr lang="el-GR" sz="2000" dirty="0">
              <a:latin typeface="+mj-lt"/>
            </a:endParaRPr>
          </a:p>
        </p:txBody>
      </p:sp>
      <p:pic>
        <p:nvPicPr>
          <p:cNvPr id="7" name="5 - Εικόνα" descr="2kpg_logo.jpg"/>
          <p:cNvPicPr>
            <a:picLocks noChangeAspect="1"/>
          </p:cNvPicPr>
          <p:nvPr/>
        </p:nvPicPr>
        <p:blipFill>
          <a:blip r:embed="rId3" cstate="print"/>
          <a:stretch>
            <a:fillRect/>
          </a:stretch>
        </p:blipFill>
        <p:spPr>
          <a:xfrm>
            <a:off x="5399106" y="2188235"/>
            <a:ext cx="3156630" cy="1528798"/>
          </a:xfrm>
          <a:prstGeom prst="rect">
            <a:avLst/>
          </a:prstGeom>
          <a:ln>
            <a:solidFill>
              <a:schemeClr val="tx1"/>
            </a:solidFill>
          </a:ln>
        </p:spPr>
      </p:pic>
      <p:sp>
        <p:nvSpPr>
          <p:cNvPr id="4" name="Ορθογώνιο 3"/>
          <p:cNvSpPr/>
          <p:nvPr/>
        </p:nvSpPr>
        <p:spPr>
          <a:xfrm>
            <a:off x="5073444" y="4410650"/>
            <a:ext cx="3675019" cy="707886"/>
          </a:xfrm>
          <a:prstGeom prst="rect">
            <a:avLst/>
          </a:prstGeom>
          <a:ln>
            <a:solidFill>
              <a:schemeClr val="tx1"/>
            </a:solidFill>
          </a:ln>
        </p:spPr>
        <p:txBody>
          <a:bodyPr wrap="square">
            <a:spAutoFit/>
          </a:bodyPr>
          <a:lstStyle/>
          <a:p>
            <a:pPr>
              <a:spcAft>
                <a:spcPts val="0"/>
              </a:spcAft>
            </a:pPr>
            <a:r>
              <a:rPr lang="el-GR" sz="2000" b="1" dirty="0">
                <a:latin typeface="+mj-lt"/>
                <a:ea typeface="Times New Roman" panose="02020603050405020304" pitchFamily="18" charset="0"/>
                <a:cs typeface="Times New Roman" panose="02020603050405020304" pitchFamily="18" charset="0"/>
              </a:rPr>
              <a:t>Εξ αποστάσεως προετοιμασία για τις εξετάσεις του ΚΠΓ</a:t>
            </a:r>
            <a:endParaRPr lang="el-GR" sz="2000" dirty="0">
              <a:latin typeface="+mj-lt"/>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183445"/>
            <a:ext cx="2326594" cy="1530539"/>
          </a:xfrm>
          <a:prstGeom prst="rect">
            <a:avLst/>
          </a:prstGeom>
          <a:ln>
            <a:solidFill>
              <a:schemeClr val="tx1"/>
            </a:solidFill>
          </a:ln>
        </p:spPr>
      </p:pic>
    </p:spTree>
    <p:extLst>
      <p:ext uri="{BB962C8B-B14F-4D97-AF65-F5344CB8AC3E}">
        <p14:creationId xmlns:p14="http://schemas.microsoft.com/office/powerpoint/2010/main" val="417172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D00B9C-ED03-498E-847D-7BD7F3D0E548}" type="datetime2">
              <a:rPr lang="el-GR" smtClean="0"/>
              <a:pPr/>
              <a:t>Τρίτη, 20 Σεπτεμβρίου 2016</a:t>
            </a:fld>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20</a:t>
            </a:fld>
            <a:endParaRPr lang="el-GR"/>
          </a:p>
        </p:txBody>
      </p:sp>
      <p:pic>
        <p:nvPicPr>
          <p:cNvPr id="2" name="Εικόνα 1"/>
          <p:cNvPicPr>
            <a:picLocks noChangeAspect="1"/>
          </p:cNvPicPr>
          <p:nvPr/>
        </p:nvPicPr>
        <p:blipFill rotWithShape="1">
          <a:blip r:embed="rId2"/>
          <a:srcRect l="1963" t="19185" r="2267" b="7980"/>
          <a:stretch/>
        </p:blipFill>
        <p:spPr>
          <a:xfrm>
            <a:off x="-180528" y="612648"/>
            <a:ext cx="9433048" cy="6056712"/>
          </a:xfrm>
          <a:prstGeom prst="rect">
            <a:avLst/>
          </a:prstGeom>
        </p:spPr>
      </p:pic>
    </p:spTree>
    <p:extLst>
      <p:ext uri="{BB962C8B-B14F-4D97-AF65-F5344CB8AC3E}">
        <p14:creationId xmlns:p14="http://schemas.microsoft.com/office/powerpoint/2010/main" val="88338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21</a:t>
            </a:fld>
            <a:endParaRPr lang="el-GR"/>
          </a:p>
        </p:txBody>
      </p:sp>
      <p:pic>
        <p:nvPicPr>
          <p:cNvPr id="4" name="Εικόνα 3"/>
          <p:cNvPicPr>
            <a:picLocks noChangeAspect="1"/>
          </p:cNvPicPr>
          <p:nvPr/>
        </p:nvPicPr>
        <p:blipFill rotWithShape="1">
          <a:blip r:embed="rId2"/>
          <a:srcRect l="7476" t="16384" r="9050" b="7980"/>
          <a:stretch/>
        </p:blipFill>
        <p:spPr>
          <a:xfrm>
            <a:off x="107504" y="612648"/>
            <a:ext cx="9036496" cy="5984704"/>
          </a:xfrm>
          <a:prstGeom prst="rect">
            <a:avLst/>
          </a:prstGeom>
        </p:spPr>
      </p:pic>
    </p:spTree>
    <p:extLst>
      <p:ext uri="{BB962C8B-B14F-4D97-AF65-F5344CB8AC3E}">
        <p14:creationId xmlns:p14="http://schemas.microsoft.com/office/powerpoint/2010/main" val="149897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22</a:t>
            </a:fld>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58653615"/>
              </p:ext>
            </p:extLst>
          </p:nvPr>
        </p:nvGraphicFramePr>
        <p:xfrm>
          <a:off x="2269243" y="612648"/>
          <a:ext cx="5904656" cy="6373336"/>
        </p:xfrm>
        <a:graphic>
          <a:graphicData uri="http://schemas.openxmlformats.org/presentationml/2006/ole">
            <mc:AlternateContent xmlns:mc="http://schemas.openxmlformats.org/markup-compatibility/2006">
              <mc:Choice xmlns:v="urn:schemas-microsoft-com:vml" Requires="v">
                <p:oleObj spid="_x0000_s1031"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2269243" y="612648"/>
                        <a:ext cx="5904656" cy="6373336"/>
                      </a:xfrm>
                      <a:prstGeom prst="rect">
                        <a:avLst/>
                      </a:prstGeom>
                    </p:spPr>
                  </p:pic>
                </p:oleObj>
              </mc:Fallback>
            </mc:AlternateContent>
          </a:graphicData>
        </a:graphic>
      </p:graphicFrame>
    </p:spTree>
    <p:extLst>
      <p:ext uri="{BB962C8B-B14F-4D97-AF65-F5344CB8AC3E}">
        <p14:creationId xmlns:p14="http://schemas.microsoft.com/office/powerpoint/2010/main" val="239859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59832" y="1143000"/>
            <a:ext cx="5626968" cy="1066800"/>
          </a:xfrm>
        </p:spPr>
        <p:txBody>
          <a:bodyPr/>
          <a:lstStyle/>
          <a:p>
            <a:r>
              <a:rPr lang="el-GR" dirty="0"/>
              <a:t>Ηλεκτρονικά βιβλία </a:t>
            </a:r>
          </a:p>
        </p:txBody>
      </p:sp>
      <p:sp>
        <p:nvSpPr>
          <p:cNvPr id="5" name="4 - Θέση περιεχομένου"/>
          <p:cNvSpPr>
            <a:spLocks noGrp="1"/>
          </p:cNvSpPr>
          <p:nvPr>
            <p:ph idx="1"/>
          </p:nvPr>
        </p:nvSpPr>
        <p:spPr/>
        <p:txBody>
          <a:bodyPr/>
          <a:lstStyle/>
          <a:p>
            <a:r>
              <a:rPr lang="el-GR" dirty="0">
                <a:latin typeface="+mj-lt"/>
              </a:rPr>
              <a:t>Προετοιμασία για τις εξετάσεις του ΚΠΓ</a:t>
            </a:r>
            <a:endParaRPr lang="en-US" dirty="0">
              <a:latin typeface="+mj-lt"/>
            </a:endParaRPr>
          </a:p>
          <a:p>
            <a:r>
              <a:rPr lang="el-GR" b="1" dirty="0">
                <a:latin typeface="+mj-lt"/>
              </a:rPr>
              <a:t>Το βιβλίο του υποψηφίου</a:t>
            </a:r>
            <a:endParaRPr lang="en-US" b="1" dirty="0">
              <a:latin typeface="+mj-lt"/>
            </a:endParaRPr>
          </a:p>
          <a:p>
            <a:pPr lvl="1"/>
            <a:r>
              <a:rPr lang="el-GR" dirty="0">
                <a:latin typeface="+mj-lt"/>
              </a:rPr>
              <a:t>Περιλαμβάνει ολόκληρα τεστ</a:t>
            </a:r>
            <a:endParaRPr lang="en-US" dirty="0">
              <a:latin typeface="+mj-lt"/>
            </a:endParaRPr>
          </a:p>
          <a:p>
            <a:pPr lvl="1"/>
            <a:r>
              <a:rPr lang="el-GR" dirty="0">
                <a:latin typeface="+mj-lt"/>
              </a:rPr>
              <a:t>Συνοδεύεται από ηχητικά αρχεία (</a:t>
            </a:r>
            <a:r>
              <a:rPr lang="en-US" dirty="0">
                <a:latin typeface="+mj-lt"/>
              </a:rPr>
              <a:t>mp3)</a:t>
            </a:r>
            <a:endParaRPr lang="el-GR" dirty="0">
              <a:latin typeface="+mj-lt"/>
            </a:endParaRPr>
          </a:p>
          <a:p>
            <a:r>
              <a:rPr lang="el-GR" b="1" dirty="0">
                <a:latin typeface="+mj-lt"/>
              </a:rPr>
              <a:t>Το βιβλίο του εκπαιδευτικού</a:t>
            </a:r>
          </a:p>
          <a:p>
            <a:pPr lvl="1"/>
            <a:r>
              <a:rPr lang="el-GR" dirty="0">
                <a:latin typeface="+mj-lt"/>
              </a:rPr>
              <a:t>Περιλαμβάνει τις απαντήσεις των τεστ</a:t>
            </a:r>
          </a:p>
          <a:p>
            <a:pPr lvl="1"/>
            <a:r>
              <a:rPr lang="el-GR" dirty="0">
                <a:latin typeface="+mj-lt"/>
              </a:rPr>
              <a:t>Κριτήρια  αξιολόγησης γραπτού και προφορικού λόγου</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pic>
        <p:nvPicPr>
          <p:cNvPr id="6" name="Picture 2" descr="eggrafa"/>
          <p:cNvPicPr>
            <a:picLocks noChangeAspect="1" noChangeArrowheads="1"/>
          </p:cNvPicPr>
          <p:nvPr/>
        </p:nvPicPr>
        <p:blipFill>
          <a:blip r:embed="rId3" cstate="print"/>
          <a:srcRect/>
          <a:stretch>
            <a:fillRect/>
          </a:stretch>
        </p:blipFill>
        <p:spPr bwMode="auto">
          <a:xfrm>
            <a:off x="251520" y="620688"/>
            <a:ext cx="2011080" cy="1656184"/>
          </a:xfrm>
          <a:prstGeom prst="rect">
            <a:avLst/>
          </a:prstGeom>
          <a:noFill/>
        </p:spPr>
      </p:pic>
    </p:spTree>
    <p:extLst>
      <p:ext uri="{BB962C8B-B14F-4D97-AF65-F5344CB8AC3E}">
        <p14:creationId xmlns:p14="http://schemas.microsoft.com/office/powerpoint/2010/main" val="327819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4C356235-CA93-4F1C-957D-1A0F4A0561AC}" type="datetime2">
              <a:rPr lang="el-GR" smtClean="0"/>
              <a:pPr/>
              <a:t>Τρίτη, 20 Σεπτεμβρίου 2016</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pic>
        <p:nvPicPr>
          <p:cNvPr id="6" name="Picture 2" descr="D:\Documents\bessie_data\CONFERENCES\PEKADE 2014\biblia agglik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92896"/>
            <a:ext cx="9142738" cy="3240360"/>
          </a:xfrm>
          <a:prstGeom prst="rect">
            <a:avLst/>
          </a:prstGeom>
          <a:noFill/>
          <a:extLst>
            <a:ext uri="{909E8E84-426E-40DD-AFC4-6F175D3DCCD1}">
              <a14:hiddenFill xmlns:a14="http://schemas.microsoft.com/office/drawing/2010/main">
                <a:solidFill>
                  <a:srgbClr val="FFFFFF"/>
                </a:solidFill>
              </a14:hiddenFill>
            </a:ext>
          </a:extLst>
        </p:spPr>
      </p:pic>
      <p:sp>
        <p:nvSpPr>
          <p:cNvPr id="8" name="3 - Τίτλος"/>
          <p:cNvSpPr txBox="1">
            <a:spLocks/>
          </p:cNvSpPr>
          <p:nvPr/>
        </p:nvSpPr>
        <p:spPr>
          <a:xfrm>
            <a:off x="457200" y="1143000"/>
            <a:ext cx="8229600" cy="106984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αγγλική γλώσσα</a:t>
            </a:r>
          </a:p>
        </p:txBody>
      </p:sp>
    </p:spTree>
    <p:extLst>
      <p:ext uri="{BB962C8B-B14F-4D97-AF65-F5344CB8AC3E}">
        <p14:creationId xmlns:p14="http://schemas.microsoft.com/office/powerpoint/2010/main" val="278770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4C356235-CA93-4F1C-957D-1A0F4A0561AC}" type="datetime2">
              <a:rPr lang="el-GR" smtClean="0"/>
              <a:pPr/>
              <a:t>Τρίτη, 20 Σεπτεμβρίου 2016</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pic>
        <p:nvPicPr>
          <p:cNvPr id="7" name="Picture 2"/>
          <p:cNvPicPr>
            <a:picLocks noChangeAspect="1" noChangeArrowheads="1"/>
          </p:cNvPicPr>
          <p:nvPr/>
        </p:nvPicPr>
        <p:blipFill>
          <a:blip r:embed="rId2" cstate="print"/>
          <a:srcRect l="5311" t="21020" r="13184" b="26060"/>
          <a:stretch>
            <a:fillRect/>
          </a:stretch>
        </p:blipFill>
        <p:spPr bwMode="auto">
          <a:xfrm>
            <a:off x="-36512" y="2204864"/>
            <a:ext cx="9180512" cy="3672040"/>
          </a:xfrm>
          <a:prstGeom prst="rect">
            <a:avLst/>
          </a:prstGeom>
          <a:noFill/>
          <a:ln w="9525">
            <a:noFill/>
            <a:miter lim="800000"/>
            <a:headEnd/>
            <a:tailEnd/>
          </a:ln>
        </p:spPr>
      </p:pic>
      <p:sp>
        <p:nvSpPr>
          <p:cNvPr id="8" name="3 - Τίτλος"/>
          <p:cNvSpPr txBox="1">
            <a:spLocks/>
          </p:cNvSpPr>
          <p:nvPr/>
        </p:nvSpPr>
        <p:spPr>
          <a:xfrm>
            <a:off x="457200" y="1143000"/>
            <a:ext cx="8229600" cy="106984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γαλλική γλώσσα</a:t>
            </a:r>
          </a:p>
        </p:txBody>
      </p:sp>
    </p:spTree>
    <p:extLst>
      <p:ext uri="{BB962C8B-B14F-4D97-AF65-F5344CB8AC3E}">
        <p14:creationId xmlns:p14="http://schemas.microsoft.com/office/powerpoint/2010/main" val="212350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pic>
        <p:nvPicPr>
          <p:cNvPr id="4" name="Picture 2" descr="D:\Documents\bessie_data\CONFERENCES\PEKADE 2014\biblia germanik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5" y="2204864"/>
            <a:ext cx="9140910" cy="3456384"/>
          </a:xfrm>
          <a:prstGeom prst="rect">
            <a:avLst/>
          </a:prstGeom>
          <a:noFill/>
          <a:extLst>
            <a:ext uri="{909E8E84-426E-40DD-AFC4-6F175D3DCCD1}">
              <a14:hiddenFill xmlns:a14="http://schemas.microsoft.com/office/drawing/2010/main">
                <a:solidFill>
                  <a:srgbClr val="FFFFFF"/>
                </a:solidFill>
              </a14:hiddenFill>
            </a:ext>
          </a:extLst>
        </p:spPr>
      </p:pic>
      <p:sp>
        <p:nvSpPr>
          <p:cNvPr id="6" name="3 - Τίτλος"/>
          <p:cNvSpPr txBox="1">
            <a:spLocks/>
          </p:cNvSpPr>
          <p:nvPr/>
        </p:nvSpPr>
        <p:spPr>
          <a:xfrm>
            <a:off x="539552" y="1042829"/>
            <a:ext cx="8229600" cy="106984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γερμανική γλώσσα</a:t>
            </a:r>
          </a:p>
        </p:txBody>
      </p:sp>
    </p:spTree>
    <p:extLst>
      <p:ext uri="{BB962C8B-B14F-4D97-AF65-F5344CB8AC3E}">
        <p14:creationId xmlns:p14="http://schemas.microsoft.com/office/powerpoint/2010/main" val="98276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pic>
        <p:nvPicPr>
          <p:cNvPr id="5" name="Picture 3" descr="D:\Documents\bessie_data\CONFERENCES\PEKADE 2014\biblia italik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76" y="2564904"/>
            <a:ext cx="7363700"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3 - Τίτλος"/>
          <p:cNvSpPr txBox="1">
            <a:spLocks/>
          </p:cNvSpPr>
          <p:nvPr/>
        </p:nvSpPr>
        <p:spPr>
          <a:xfrm>
            <a:off x="457200" y="1143000"/>
            <a:ext cx="8229600" cy="106984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ιταλική γλώσσα</a:t>
            </a:r>
          </a:p>
        </p:txBody>
      </p:sp>
    </p:spTree>
    <p:extLst>
      <p:ext uri="{BB962C8B-B14F-4D97-AF65-F5344CB8AC3E}">
        <p14:creationId xmlns:p14="http://schemas.microsoft.com/office/powerpoint/2010/main" val="390033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ισπανική γλώσσα</a:t>
            </a:r>
          </a:p>
        </p:txBody>
      </p:sp>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pic>
        <p:nvPicPr>
          <p:cNvPr id="5" name="Picture 2" descr="D:\Documents\bessie_data\CONFERENCES\PEKADE 2014\biblia ispanik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47718"/>
            <a:ext cx="9115106" cy="327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6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sp>
        <p:nvSpPr>
          <p:cNvPr id="5" name="Ορθογώνιο 4"/>
          <p:cNvSpPr/>
          <p:nvPr/>
        </p:nvSpPr>
        <p:spPr>
          <a:xfrm>
            <a:off x="1619672" y="548680"/>
            <a:ext cx="53285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Αγγλικά: Α επίπεδο / Ενότητα 1 (βιβλίο μαθητή) </a:t>
            </a:r>
          </a:p>
        </p:txBody>
      </p:sp>
      <p:pic>
        <p:nvPicPr>
          <p:cNvPr id="6" name="Εικόνα 5"/>
          <p:cNvPicPr>
            <a:picLocks noChangeAspect="1"/>
          </p:cNvPicPr>
          <p:nvPr/>
        </p:nvPicPr>
        <p:blipFill rotWithShape="1">
          <a:blip r:embed="rId2"/>
          <a:srcRect l="42806" t="21514" r="26947" b="7980"/>
          <a:stretch/>
        </p:blipFill>
        <p:spPr>
          <a:xfrm>
            <a:off x="1115616" y="980728"/>
            <a:ext cx="6912768" cy="5976664"/>
          </a:xfrm>
          <a:prstGeom prst="rect">
            <a:avLst/>
          </a:prstGeom>
        </p:spPr>
      </p:pic>
    </p:spTree>
    <p:extLst>
      <p:ext uri="{BB962C8B-B14F-4D97-AF65-F5344CB8AC3E}">
        <p14:creationId xmlns:p14="http://schemas.microsoft.com/office/powerpoint/2010/main" val="353838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F1D1C4-C2D9-4231-9FB2-B2D9D97AA41D}" type="slidenum">
              <a:rPr lang="el-GR" smtClean="0"/>
              <a:pPr/>
              <a:t>3</a:t>
            </a:fld>
            <a:endParaRPr lang="el-GR"/>
          </a:p>
        </p:txBody>
      </p:sp>
      <p:sp>
        <p:nvSpPr>
          <p:cNvPr id="9" name="1 - Τίτλος"/>
          <p:cNvSpPr txBox="1">
            <a:spLocks/>
          </p:cNvSpPr>
          <p:nvPr/>
        </p:nvSpPr>
        <p:spPr>
          <a:xfrm>
            <a:off x="323528" y="2420888"/>
            <a:ext cx="7851208" cy="4032448"/>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 </a:t>
            </a:r>
          </a:p>
        </p:txBody>
      </p:sp>
      <p:sp>
        <p:nvSpPr>
          <p:cNvPr id="2" name="Ορθογώνιο 1"/>
          <p:cNvSpPr/>
          <p:nvPr/>
        </p:nvSpPr>
        <p:spPr>
          <a:xfrm>
            <a:off x="3448390" y="2045525"/>
            <a:ext cx="5112568" cy="3416320"/>
          </a:xfrm>
          <a:prstGeom prst="rect">
            <a:avLst/>
          </a:prstGeom>
        </p:spPr>
        <p:txBody>
          <a:bodyPr wrap="square">
            <a:spAutoFit/>
          </a:bodyPr>
          <a:lstStyle/>
          <a:p>
            <a:pPr marL="354013" indent="-354013">
              <a:buFont typeface="Wingdings" panose="05000000000000000000" pitchFamily="2" charset="2"/>
              <a:buChar char="q"/>
            </a:pPr>
            <a:r>
              <a:rPr lang="el-GR" sz="2400" dirty="0">
                <a:latin typeface="+mj-lt"/>
                <a:ea typeface="Calibri" panose="020F0502020204030204" pitchFamily="34" charset="0"/>
                <a:cs typeface="Times New Roman" panose="02020603050405020304" pitchFamily="18" charset="0"/>
              </a:rPr>
              <a:t>Η σύνδεση θα πραγματοποιηθεί με την εφαρμογή του νέου Ενιαίου Προγράμματος Σπουδών για τις Ξένες Γλώσσες (ΕΠΣ-ΞΓ)</a:t>
            </a:r>
          </a:p>
          <a:p>
            <a:pPr marL="285750" indent="-285750">
              <a:buFont typeface="Wingdings" panose="05000000000000000000" pitchFamily="2" charset="2"/>
              <a:buChar char="q"/>
            </a:pPr>
            <a:endParaRPr lang="el-GR" sz="2400" dirty="0">
              <a:latin typeface="+mj-lt"/>
              <a:ea typeface="Calibri" panose="020F0502020204030204" pitchFamily="34" charset="0"/>
              <a:cs typeface="Times New Roman" panose="02020603050405020304" pitchFamily="18" charset="0"/>
            </a:endParaRPr>
          </a:p>
          <a:p>
            <a:pPr marL="354013" indent="-354013">
              <a:buFont typeface="Wingdings" panose="05000000000000000000" pitchFamily="2" charset="2"/>
              <a:buChar char="q"/>
            </a:pPr>
            <a:r>
              <a:rPr lang="el-GR" sz="2400" dirty="0">
                <a:latin typeface="+mj-lt"/>
                <a:ea typeface="Calibri" panose="020F0502020204030204" pitchFamily="34" charset="0"/>
                <a:cs typeface="Times New Roman" panose="02020603050405020304" pitchFamily="18" charset="0"/>
              </a:rPr>
              <a:t>Έχει σχεδιαστεί λαμβάνοντας υπόψη τους δείκτες επικοινωνιακής επάρκειας του ΚΠΓ. </a:t>
            </a:r>
            <a:endParaRPr lang="el-GR" sz="2400" dirty="0">
              <a:latin typeface="+mj-lt"/>
            </a:endParaRPr>
          </a:p>
        </p:txBody>
      </p:sp>
      <p:sp>
        <p:nvSpPr>
          <p:cNvPr id="3" name="Ορθογώνιο 2"/>
          <p:cNvSpPr/>
          <p:nvPr/>
        </p:nvSpPr>
        <p:spPr>
          <a:xfrm>
            <a:off x="735235" y="578271"/>
            <a:ext cx="8169374" cy="1200329"/>
          </a:xfrm>
          <a:prstGeom prst="rect">
            <a:avLst/>
          </a:prstGeom>
        </p:spPr>
        <p:txBody>
          <a:bodyPr wrap="square">
            <a:spAutoFit/>
          </a:bodyPr>
          <a:lstStyle/>
          <a:p>
            <a:pPr algn="ctr"/>
            <a:r>
              <a:rPr lang="el-GR" sz="3600" b="1" dirty="0">
                <a:latin typeface="+mj-lt"/>
                <a:ea typeface="Calibri" panose="020F0502020204030204" pitchFamily="34" charset="0"/>
                <a:cs typeface="Times New Roman" panose="02020603050405020304" pitchFamily="18" charset="0"/>
              </a:rPr>
              <a:t>Νέο Ενιαίο Πρόγραμμα Σπουδών για τις Ξένες Γλώσσες (ΕΠΣ-ΞΓ)</a:t>
            </a:r>
            <a:endParaRPr lang="el-GR" sz="3600" dirty="0">
              <a:latin typeface="+mj-lt"/>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66461"/>
            <a:ext cx="2326594" cy="1530539"/>
          </a:xfrm>
          <a:prstGeom prst="rect">
            <a:avLst/>
          </a:prstGeom>
          <a:ln>
            <a:solidFill>
              <a:schemeClr val="tx1"/>
            </a:solidFill>
          </a:ln>
        </p:spPr>
      </p:pic>
    </p:spTree>
    <p:extLst>
      <p:ext uri="{BB962C8B-B14F-4D97-AF65-F5344CB8AC3E}">
        <p14:creationId xmlns:p14="http://schemas.microsoft.com/office/powerpoint/2010/main" val="3032101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
        <p:nvSpPr>
          <p:cNvPr id="5" name="Ορθογώνιο 4"/>
          <p:cNvSpPr/>
          <p:nvPr/>
        </p:nvSpPr>
        <p:spPr>
          <a:xfrm>
            <a:off x="1619672" y="548680"/>
            <a:ext cx="53285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Αγγλικά: Α επίπεδο / Ενότητα 1 (βιβλίο καθηγητή) </a:t>
            </a:r>
          </a:p>
        </p:txBody>
      </p:sp>
      <p:pic>
        <p:nvPicPr>
          <p:cNvPr id="3" name="Εικόνα 2"/>
          <p:cNvPicPr>
            <a:picLocks noChangeAspect="1"/>
          </p:cNvPicPr>
          <p:nvPr/>
        </p:nvPicPr>
        <p:blipFill rotWithShape="1">
          <a:blip r:embed="rId2"/>
          <a:srcRect l="28738" t="20586" r="30313" b="5179"/>
          <a:stretch/>
        </p:blipFill>
        <p:spPr>
          <a:xfrm>
            <a:off x="2627784" y="1916832"/>
            <a:ext cx="3744416" cy="3816424"/>
          </a:xfrm>
          <a:prstGeom prst="rect">
            <a:avLst/>
          </a:prstGeom>
        </p:spPr>
      </p:pic>
    </p:spTree>
    <p:extLst>
      <p:ext uri="{BB962C8B-B14F-4D97-AF65-F5344CB8AC3E}">
        <p14:creationId xmlns:p14="http://schemas.microsoft.com/office/powerpoint/2010/main" val="338802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Slide Number Placeholder 2"/>
          <p:cNvSpPr>
            <a:spLocks noGrp="1"/>
          </p:cNvSpPr>
          <p:nvPr>
            <p:ph type="sldNum" sz="quarter" idx="12"/>
          </p:nvPr>
        </p:nvSpPr>
        <p:spPr/>
        <p:txBody>
          <a:bodyPr/>
          <a:lstStyle/>
          <a:p>
            <a:fld id="{D3F1D1C4-C2D9-4231-9FB2-B2D9D97AA41D}" type="slidenum">
              <a:rPr lang="el-GR" smtClean="0"/>
              <a:pPr/>
              <a:t>31</a:t>
            </a:fld>
            <a:endParaRPr lang="el-GR"/>
          </a:p>
        </p:txBody>
      </p:sp>
      <p:pic>
        <p:nvPicPr>
          <p:cNvPr id="6" name="Picture 5"/>
          <p:cNvPicPr>
            <a:picLocks noChangeAspect="1"/>
          </p:cNvPicPr>
          <p:nvPr/>
        </p:nvPicPr>
        <p:blipFill rotWithShape="1">
          <a:blip r:embed="rId2" cstate="print"/>
          <a:srcRect l="36165" t="19484" r="36164" b="9641"/>
          <a:stretch/>
        </p:blipFill>
        <p:spPr>
          <a:xfrm>
            <a:off x="0" y="450068"/>
            <a:ext cx="4500000" cy="6480000"/>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4632200" y="526796"/>
            <a:ext cx="4575300" cy="6480000"/>
          </a:xfrm>
          <a:prstGeom prst="rect">
            <a:avLst/>
          </a:prstGeom>
          <a:noFill/>
          <a:ln w="9525">
            <a:noFill/>
            <a:miter lim="800000"/>
            <a:headEnd/>
            <a:tailEnd/>
          </a:ln>
        </p:spPr>
      </p:pic>
      <p:sp>
        <p:nvSpPr>
          <p:cNvPr id="8" name="Ορθογώνιο 7"/>
          <p:cNvSpPr/>
          <p:nvPr/>
        </p:nvSpPr>
        <p:spPr>
          <a:xfrm>
            <a:off x="2109852" y="18020"/>
            <a:ext cx="52704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Γαλλικά: Α επίπεδο / Ενότητα 2 (βιβλίο μαθητή) </a:t>
            </a:r>
          </a:p>
        </p:txBody>
      </p:sp>
    </p:spTree>
    <p:extLst>
      <p:ext uri="{BB962C8B-B14F-4D97-AF65-F5344CB8AC3E}">
        <p14:creationId xmlns:p14="http://schemas.microsoft.com/office/powerpoint/2010/main" val="131453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32</a:t>
            </a:fld>
            <a:endParaRPr lang="el-GR"/>
          </a:p>
        </p:txBody>
      </p:sp>
      <p:pic>
        <p:nvPicPr>
          <p:cNvPr id="4" name="Εικόνα 3"/>
          <p:cNvPicPr>
            <a:picLocks noChangeAspect="1"/>
          </p:cNvPicPr>
          <p:nvPr/>
        </p:nvPicPr>
        <p:blipFill rotWithShape="1">
          <a:blip r:embed="rId2"/>
          <a:srcRect l="34250" t="21987" r="35038" b="6580"/>
          <a:stretch/>
        </p:blipFill>
        <p:spPr>
          <a:xfrm>
            <a:off x="827584" y="1268760"/>
            <a:ext cx="6408712" cy="5589240"/>
          </a:xfrm>
          <a:prstGeom prst="rect">
            <a:avLst/>
          </a:prstGeom>
        </p:spPr>
      </p:pic>
      <p:sp>
        <p:nvSpPr>
          <p:cNvPr id="5" name="Ορθογώνιο 4"/>
          <p:cNvSpPr/>
          <p:nvPr/>
        </p:nvSpPr>
        <p:spPr>
          <a:xfrm>
            <a:off x="1716748" y="737256"/>
            <a:ext cx="58270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Γαλλικά: Α επίπεδο / Ενότητα 2 (βιβλίο καθηγητή) </a:t>
            </a:r>
          </a:p>
        </p:txBody>
      </p:sp>
    </p:spTree>
    <p:extLst>
      <p:ext uri="{BB962C8B-B14F-4D97-AF65-F5344CB8AC3E}">
        <p14:creationId xmlns:p14="http://schemas.microsoft.com/office/powerpoint/2010/main" val="367417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33</a:t>
            </a:fld>
            <a:endParaRPr lang="el-GR"/>
          </a:p>
        </p:txBody>
      </p:sp>
      <p:sp>
        <p:nvSpPr>
          <p:cNvPr id="4" name="Ορθογώνιο 3"/>
          <p:cNvSpPr/>
          <p:nvPr/>
        </p:nvSpPr>
        <p:spPr>
          <a:xfrm>
            <a:off x="1547664" y="548680"/>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Ισπανικά: Γ επίπεδο / Ενότητα 1 (βιβλίο μαθητή)</a:t>
            </a:r>
          </a:p>
        </p:txBody>
      </p:sp>
      <p:pic>
        <p:nvPicPr>
          <p:cNvPr id="6" name="Εικόνα 5"/>
          <p:cNvPicPr>
            <a:picLocks noChangeAspect="1"/>
          </p:cNvPicPr>
          <p:nvPr/>
        </p:nvPicPr>
        <p:blipFill rotWithShape="1">
          <a:blip r:embed="rId2"/>
          <a:srcRect l="28738" t="20586" r="30313" b="5179"/>
          <a:stretch/>
        </p:blipFill>
        <p:spPr>
          <a:xfrm>
            <a:off x="539552" y="980728"/>
            <a:ext cx="7128792" cy="6120680"/>
          </a:xfrm>
          <a:prstGeom prst="rect">
            <a:avLst/>
          </a:prstGeom>
        </p:spPr>
      </p:pic>
    </p:spTree>
    <p:extLst>
      <p:ext uri="{BB962C8B-B14F-4D97-AF65-F5344CB8AC3E}">
        <p14:creationId xmlns:p14="http://schemas.microsoft.com/office/powerpoint/2010/main" val="3586729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34</a:t>
            </a:fld>
            <a:endParaRPr lang="el-GR"/>
          </a:p>
        </p:txBody>
      </p:sp>
      <p:sp>
        <p:nvSpPr>
          <p:cNvPr id="4" name="Ορθογώνιο 3"/>
          <p:cNvSpPr/>
          <p:nvPr/>
        </p:nvSpPr>
        <p:spPr>
          <a:xfrm>
            <a:off x="1547664" y="548680"/>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Ισπανικά: Γ επίπεδο / Ενότητα 1 (βιβλίο καθηγητή)</a:t>
            </a:r>
          </a:p>
        </p:txBody>
      </p:sp>
      <p:pic>
        <p:nvPicPr>
          <p:cNvPr id="2" name="Εικόνα 1"/>
          <p:cNvPicPr>
            <a:picLocks noChangeAspect="1"/>
          </p:cNvPicPr>
          <p:nvPr/>
        </p:nvPicPr>
        <p:blipFill rotWithShape="1">
          <a:blip r:embed="rId2"/>
          <a:srcRect l="29400" t="21104" r="30009" b="10782"/>
          <a:stretch/>
        </p:blipFill>
        <p:spPr>
          <a:xfrm>
            <a:off x="1403648" y="1484784"/>
            <a:ext cx="6048672" cy="5112568"/>
          </a:xfrm>
          <a:prstGeom prst="rect">
            <a:avLst/>
          </a:prstGeom>
        </p:spPr>
      </p:pic>
    </p:spTree>
    <p:extLst>
      <p:ext uri="{BB962C8B-B14F-4D97-AF65-F5344CB8AC3E}">
        <p14:creationId xmlns:p14="http://schemas.microsoft.com/office/powerpoint/2010/main" val="289401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35</a:t>
            </a:fld>
            <a:endParaRPr lang="el-GR"/>
          </a:p>
        </p:txBody>
      </p:sp>
      <p:sp>
        <p:nvSpPr>
          <p:cNvPr id="4" name="Ορθογώνιο 3"/>
          <p:cNvSpPr/>
          <p:nvPr/>
        </p:nvSpPr>
        <p:spPr>
          <a:xfrm>
            <a:off x="1907704" y="548680"/>
            <a:ext cx="56886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Γερμανικά: Β επίπεδο / Ενότητα 3 (βιβλίο μαθητή) </a:t>
            </a:r>
          </a:p>
        </p:txBody>
      </p:sp>
      <p:pic>
        <p:nvPicPr>
          <p:cNvPr id="5" name="Εικόνα 4"/>
          <p:cNvPicPr>
            <a:picLocks noChangeAspect="1"/>
          </p:cNvPicPr>
          <p:nvPr/>
        </p:nvPicPr>
        <p:blipFill rotWithShape="1">
          <a:blip r:embed="rId2"/>
          <a:srcRect l="42913" t="16383" r="26375" b="6580"/>
          <a:stretch/>
        </p:blipFill>
        <p:spPr>
          <a:xfrm>
            <a:off x="1907704" y="1196752"/>
            <a:ext cx="4824536" cy="5661248"/>
          </a:xfrm>
          <a:prstGeom prst="rect">
            <a:avLst/>
          </a:prstGeom>
        </p:spPr>
      </p:pic>
    </p:spTree>
    <p:extLst>
      <p:ext uri="{BB962C8B-B14F-4D97-AF65-F5344CB8AC3E}">
        <p14:creationId xmlns:p14="http://schemas.microsoft.com/office/powerpoint/2010/main" val="3517858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36</a:t>
            </a:fld>
            <a:endParaRPr lang="el-GR"/>
          </a:p>
        </p:txBody>
      </p:sp>
      <p:pic>
        <p:nvPicPr>
          <p:cNvPr id="4" name="Εικόνα 3"/>
          <p:cNvPicPr>
            <a:picLocks noChangeAspect="1"/>
          </p:cNvPicPr>
          <p:nvPr/>
        </p:nvPicPr>
        <p:blipFill rotWithShape="1">
          <a:blip r:embed="rId2"/>
          <a:srcRect l="31888" t="20586" r="32675" b="7980"/>
          <a:stretch/>
        </p:blipFill>
        <p:spPr>
          <a:xfrm>
            <a:off x="1907704" y="1268760"/>
            <a:ext cx="5328592" cy="5400600"/>
          </a:xfrm>
          <a:prstGeom prst="rect">
            <a:avLst/>
          </a:prstGeom>
        </p:spPr>
      </p:pic>
      <p:sp>
        <p:nvSpPr>
          <p:cNvPr id="5" name="Ορθογώνιο 4"/>
          <p:cNvSpPr/>
          <p:nvPr/>
        </p:nvSpPr>
        <p:spPr>
          <a:xfrm>
            <a:off x="1907704" y="548680"/>
            <a:ext cx="56886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Γερμανικά: Β επίπεδο / Ενότητα 3 (βιβλίο καθηγητή) </a:t>
            </a:r>
          </a:p>
        </p:txBody>
      </p:sp>
    </p:spTree>
    <p:extLst>
      <p:ext uri="{BB962C8B-B14F-4D97-AF65-F5344CB8AC3E}">
        <p14:creationId xmlns:p14="http://schemas.microsoft.com/office/powerpoint/2010/main" val="1718332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F1D1C4-C2D9-4231-9FB2-B2D9D97AA41D}" type="slidenum">
              <a:rPr lang="el-GR" smtClean="0"/>
              <a:pPr/>
              <a:t>37</a:t>
            </a:fld>
            <a:endParaRPr lang="el-GR"/>
          </a:p>
        </p:txBody>
      </p:sp>
      <p:sp>
        <p:nvSpPr>
          <p:cNvPr id="9" name="Ορθογώνιο 8"/>
          <p:cNvSpPr/>
          <p:nvPr/>
        </p:nvSpPr>
        <p:spPr>
          <a:xfrm>
            <a:off x="1907704" y="548680"/>
            <a:ext cx="53285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Ιταλικά: Β επίπεδο / Ενότητα 4 (βιβλίο μαθητή)</a:t>
            </a:r>
          </a:p>
        </p:txBody>
      </p:sp>
      <p:pic>
        <p:nvPicPr>
          <p:cNvPr id="5" name="Εικόνα 4"/>
          <p:cNvPicPr>
            <a:picLocks noChangeAspect="1"/>
          </p:cNvPicPr>
          <p:nvPr/>
        </p:nvPicPr>
        <p:blipFill rotWithShape="1">
          <a:blip r:embed="rId3"/>
          <a:srcRect l="35825" t="19185" r="33463" b="9380"/>
          <a:stretch/>
        </p:blipFill>
        <p:spPr>
          <a:xfrm>
            <a:off x="1331640" y="980728"/>
            <a:ext cx="5688632" cy="5877272"/>
          </a:xfrm>
          <a:prstGeom prst="rect">
            <a:avLst/>
          </a:prstGeom>
        </p:spPr>
      </p:pic>
    </p:spTree>
    <p:extLst>
      <p:ext uri="{BB962C8B-B14F-4D97-AF65-F5344CB8AC3E}">
        <p14:creationId xmlns:p14="http://schemas.microsoft.com/office/powerpoint/2010/main" val="978050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ACD68B1-C84C-4DAB-9F8F-A8FBC7B3F980}" type="datetime2">
              <a:rPr lang="el-GR" smtClean="0"/>
              <a:pPr/>
              <a:t>Τρίτη, 20 Σεπτεμβρίου 2016</a:t>
            </a:fld>
            <a:endParaRPr lang="el-G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pPr/>
              <a:t>38</a:t>
            </a:fld>
            <a:endParaRPr lang="el-GR"/>
          </a:p>
        </p:txBody>
      </p:sp>
      <p:pic>
        <p:nvPicPr>
          <p:cNvPr id="4" name="Εικόνα 3"/>
          <p:cNvPicPr>
            <a:picLocks noChangeAspect="1"/>
          </p:cNvPicPr>
          <p:nvPr/>
        </p:nvPicPr>
        <p:blipFill rotWithShape="1">
          <a:blip r:embed="rId2"/>
          <a:srcRect l="34250" t="24787" r="35038" b="7980"/>
          <a:stretch/>
        </p:blipFill>
        <p:spPr>
          <a:xfrm>
            <a:off x="1187624" y="1133816"/>
            <a:ext cx="6480720" cy="5895584"/>
          </a:xfrm>
          <a:prstGeom prst="rect">
            <a:avLst/>
          </a:prstGeom>
        </p:spPr>
      </p:pic>
      <p:sp>
        <p:nvSpPr>
          <p:cNvPr id="5" name="Ορθογώνιο 4"/>
          <p:cNvSpPr/>
          <p:nvPr/>
        </p:nvSpPr>
        <p:spPr>
          <a:xfrm>
            <a:off x="1907704" y="548680"/>
            <a:ext cx="53285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Ιταλικά: Β επίπεδο / Ενότητα 4 (βιβλίο καθηγητή)</a:t>
            </a:r>
          </a:p>
        </p:txBody>
      </p:sp>
    </p:spTree>
    <p:extLst>
      <p:ext uri="{BB962C8B-B14F-4D97-AF65-F5344CB8AC3E}">
        <p14:creationId xmlns:p14="http://schemas.microsoft.com/office/powerpoint/2010/main" val="2561009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143000"/>
            <a:ext cx="7560840" cy="1066800"/>
          </a:xfrm>
        </p:spPr>
        <p:txBody>
          <a:bodyPr>
            <a:normAutofit fontScale="90000"/>
          </a:bodyPr>
          <a:lstStyle/>
          <a:p>
            <a:r>
              <a:rPr lang="el-GR" dirty="0">
                <a:hlinkClick r:id="rId2"/>
              </a:rPr>
              <a:t>Πληροφοριακό υλικό για τις εξετάσεις</a:t>
            </a:r>
            <a:endParaRPr lang="el-GR" dirty="0"/>
          </a:p>
        </p:txBody>
      </p:sp>
      <p:sp>
        <p:nvSpPr>
          <p:cNvPr id="6" name="5 - Θέση περιεχομένου"/>
          <p:cNvSpPr>
            <a:spLocks noGrp="1"/>
          </p:cNvSpPr>
          <p:nvPr>
            <p:ph idx="1"/>
          </p:nvPr>
        </p:nvSpPr>
        <p:spPr/>
        <p:txBody>
          <a:bodyPr/>
          <a:lstStyle/>
          <a:p>
            <a:r>
              <a:rPr lang="el-GR" dirty="0">
                <a:latin typeface="+mj-lt"/>
              </a:rPr>
              <a:t>Για την καλύτερη ενημέρωση του εκπαιδευτικού σχετικά με τις εξετάσεις του ΚΠΓ, υπάρχουν χρήσιμα έγγραφα με:</a:t>
            </a:r>
          </a:p>
          <a:p>
            <a:pPr>
              <a:buFont typeface="Wingdings" pitchFamily="2" charset="2"/>
              <a:buChar char="§"/>
            </a:pPr>
            <a:r>
              <a:rPr lang="el-GR" dirty="0">
                <a:latin typeface="+mj-lt"/>
              </a:rPr>
              <a:t>Προδιαγραφές των εξετάσεων</a:t>
            </a:r>
          </a:p>
          <a:p>
            <a:pPr>
              <a:buNone/>
            </a:pPr>
            <a:endParaRPr lang="el-GR" dirty="0">
              <a:latin typeface="+mj-lt"/>
            </a:endParaRPr>
          </a:p>
          <a:p>
            <a:pPr>
              <a:buFont typeface="Wingdings" pitchFamily="2" charset="2"/>
              <a:buChar char="§"/>
            </a:pPr>
            <a:r>
              <a:rPr lang="el-GR" dirty="0">
                <a:latin typeface="+mj-lt"/>
              </a:rPr>
              <a:t>Στρατηγικές που θα βοηθήσουν τον μαθητή/υποψήφιο</a:t>
            </a:r>
          </a:p>
          <a:p>
            <a:pPr>
              <a:buNone/>
            </a:pPr>
            <a:endParaRPr lang="el-GR" dirty="0">
              <a:latin typeface="+mj-lt"/>
            </a:endParaRPr>
          </a:p>
          <a:p>
            <a:pPr>
              <a:buFont typeface="Wingdings" pitchFamily="2" charset="2"/>
              <a:buChar char="§"/>
            </a:pPr>
            <a:r>
              <a:rPr lang="el-GR" dirty="0">
                <a:latin typeface="+mj-lt"/>
              </a:rPr>
              <a:t>Έρευνα και Δημοσιεύσεις για το ΚΠΓ</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pic>
        <p:nvPicPr>
          <p:cNvPr id="5" name="Picture 4" descr="eggrafa"/>
          <p:cNvPicPr>
            <a:picLocks noChangeAspect="1" noChangeArrowheads="1"/>
          </p:cNvPicPr>
          <p:nvPr/>
        </p:nvPicPr>
        <p:blipFill>
          <a:blip r:embed="rId3" cstate="print"/>
          <a:srcRect/>
          <a:stretch>
            <a:fillRect/>
          </a:stretch>
        </p:blipFill>
        <p:spPr bwMode="auto">
          <a:xfrm>
            <a:off x="35496" y="692696"/>
            <a:ext cx="1440160" cy="1537469"/>
          </a:xfrm>
          <a:prstGeom prst="rect">
            <a:avLst/>
          </a:prstGeom>
          <a:noFill/>
        </p:spPr>
      </p:pic>
      <p:pic>
        <p:nvPicPr>
          <p:cNvPr id="7" name="Picture 6" descr="http://rcel.enl.uoa.gr/kpgeschool/images/ekpedeutikoi_sub/iconPLHR_1.png"/>
          <p:cNvPicPr>
            <a:picLocks noChangeAspect="1" noChangeArrowheads="1"/>
          </p:cNvPicPr>
          <p:nvPr/>
        </p:nvPicPr>
        <p:blipFill>
          <a:blip r:embed="rId4" cstate="print"/>
          <a:srcRect/>
          <a:stretch>
            <a:fillRect/>
          </a:stretch>
        </p:blipFill>
        <p:spPr bwMode="auto">
          <a:xfrm>
            <a:off x="5822032" y="3440037"/>
            <a:ext cx="838200" cy="781051"/>
          </a:xfrm>
          <a:prstGeom prst="rect">
            <a:avLst/>
          </a:prstGeom>
          <a:noFill/>
        </p:spPr>
      </p:pic>
      <p:pic>
        <p:nvPicPr>
          <p:cNvPr id="8" name="Picture 8" descr="http://rcel.enl.uoa.gr/kpgeschool/images/ekpedeutikoi_sub/iconPLHR_2.png"/>
          <p:cNvPicPr>
            <a:picLocks noChangeAspect="1" noChangeArrowheads="1"/>
          </p:cNvPicPr>
          <p:nvPr/>
        </p:nvPicPr>
        <p:blipFill>
          <a:blip r:embed="rId5" cstate="print"/>
          <a:srcRect/>
          <a:stretch>
            <a:fillRect/>
          </a:stretch>
        </p:blipFill>
        <p:spPr bwMode="auto">
          <a:xfrm>
            <a:off x="6686128" y="4509120"/>
            <a:ext cx="838200" cy="781051"/>
          </a:xfrm>
          <a:prstGeom prst="rect">
            <a:avLst/>
          </a:prstGeom>
          <a:noFill/>
        </p:spPr>
      </p:pic>
      <p:pic>
        <p:nvPicPr>
          <p:cNvPr id="9" name="Picture 10" descr="http://rcel.enl.uoa.gr/kpgeschool/images/ekpedeutikoi_sub/iconPLHR_3.png"/>
          <p:cNvPicPr>
            <a:picLocks noChangeAspect="1" noChangeArrowheads="1"/>
          </p:cNvPicPr>
          <p:nvPr/>
        </p:nvPicPr>
        <p:blipFill>
          <a:blip r:embed="rId6" cstate="print"/>
          <a:srcRect/>
          <a:stretch>
            <a:fillRect/>
          </a:stretch>
        </p:blipFill>
        <p:spPr bwMode="auto">
          <a:xfrm>
            <a:off x="6879770" y="5661248"/>
            <a:ext cx="1004598" cy="936104"/>
          </a:xfrm>
          <a:prstGeom prst="rect">
            <a:avLst/>
          </a:prstGeom>
          <a:noFill/>
        </p:spPr>
      </p:pic>
    </p:spTree>
    <p:extLst>
      <p:ext uri="{BB962C8B-B14F-4D97-AF65-F5344CB8AC3E}">
        <p14:creationId xmlns:p14="http://schemas.microsoft.com/office/powerpoint/2010/main" val="297622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F1D1C4-C2D9-4231-9FB2-B2D9D97AA41D}" type="slidenum">
              <a:rPr lang="el-GR" smtClean="0"/>
              <a:pPr/>
              <a:t>4</a:t>
            </a:fld>
            <a:endParaRPr lang="el-GR"/>
          </a:p>
        </p:txBody>
      </p:sp>
      <p:sp>
        <p:nvSpPr>
          <p:cNvPr id="9" name="1 - Τίτλος"/>
          <p:cNvSpPr txBox="1">
            <a:spLocks/>
          </p:cNvSpPr>
          <p:nvPr/>
        </p:nvSpPr>
        <p:spPr>
          <a:xfrm>
            <a:off x="323528" y="2420888"/>
            <a:ext cx="7851208" cy="4032448"/>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 </a:t>
            </a:r>
          </a:p>
        </p:txBody>
      </p:sp>
      <p:sp>
        <p:nvSpPr>
          <p:cNvPr id="2" name="Ορθογώνιο 1"/>
          <p:cNvSpPr/>
          <p:nvPr/>
        </p:nvSpPr>
        <p:spPr>
          <a:xfrm>
            <a:off x="2915816" y="1988840"/>
            <a:ext cx="5663906" cy="4093428"/>
          </a:xfrm>
          <a:prstGeom prst="rect">
            <a:avLst/>
          </a:prstGeom>
        </p:spPr>
        <p:txBody>
          <a:bodyPr wrap="square">
            <a:spAutoFit/>
          </a:bodyPr>
          <a:lstStyle/>
          <a:p>
            <a:r>
              <a:rPr lang="el-GR" sz="2000" dirty="0">
                <a:latin typeface="+mj-lt"/>
              </a:rPr>
              <a:t>Στο πλαίσιο του ΕΠΣ-ΞΓ αναπτύχθηκε μια πολύγλωσση βάση δεδομένων, όπου καταχωρίζονται δομικά και λειτουργικά γλωσσικά στοιχεία με παραδείγματα χρήσης, τα οποία αναπαριστούν, κατά προσέγγιση, τις γλωσσικές επικοινωνιακές ικανότητες του Έλληνα μαθητή σε πέντε ξένες γλώσσες: </a:t>
            </a:r>
          </a:p>
          <a:p>
            <a:pPr marL="811213" indent="-344488">
              <a:buFont typeface="Arial" panose="020B0604020202020204" pitchFamily="34" charset="0"/>
              <a:buChar char="•"/>
            </a:pPr>
            <a:r>
              <a:rPr lang="el-GR" sz="2400" dirty="0">
                <a:latin typeface="+mj-lt"/>
              </a:rPr>
              <a:t>αγγλικά</a:t>
            </a:r>
          </a:p>
          <a:p>
            <a:pPr marL="811213" indent="-344488">
              <a:buFont typeface="Arial" panose="020B0604020202020204" pitchFamily="34" charset="0"/>
              <a:buChar char="•"/>
            </a:pPr>
            <a:r>
              <a:rPr lang="el-GR" sz="2400" dirty="0">
                <a:latin typeface="+mj-lt"/>
              </a:rPr>
              <a:t>γαλλικά</a:t>
            </a:r>
          </a:p>
          <a:p>
            <a:pPr marL="811213" indent="-344488">
              <a:buFont typeface="Arial" panose="020B0604020202020204" pitchFamily="34" charset="0"/>
              <a:buChar char="•"/>
            </a:pPr>
            <a:r>
              <a:rPr lang="el-GR" sz="2400" dirty="0">
                <a:latin typeface="+mj-lt"/>
              </a:rPr>
              <a:t>γερμανικά</a:t>
            </a:r>
          </a:p>
          <a:p>
            <a:pPr marL="811213" indent="-344488">
              <a:buFont typeface="Arial" panose="020B0604020202020204" pitchFamily="34" charset="0"/>
              <a:buChar char="•"/>
            </a:pPr>
            <a:r>
              <a:rPr lang="el-GR" sz="2400" dirty="0">
                <a:latin typeface="+mj-lt"/>
              </a:rPr>
              <a:t>ισπανικά</a:t>
            </a:r>
          </a:p>
          <a:p>
            <a:pPr marL="811213" indent="-344488">
              <a:buFont typeface="Arial" panose="020B0604020202020204" pitchFamily="34" charset="0"/>
              <a:buChar char="•"/>
            </a:pPr>
            <a:r>
              <a:rPr lang="el-GR" sz="2400" dirty="0">
                <a:latin typeface="+mj-lt"/>
              </a:rPr>
              <a:t>ιταλικά.</a:t>
            </a:r>
          </a:p>
        </p:txBody>
      </p:sp>
      <p:sp>
        <p:nvSpPr>
          <p:cNvPr id="7" name="Ορθογώνιο 6"/>
          <p:cNvSpPr/>
          <p:nvPr/>
        </p:nvSpPr>
        <p:spPr>
          <a:xfrm>
            <a:off x="735235" y="578271"/>
            <a:ext cx="8169374" cy="1200329"/>
          </a:xfrm>
          <a:prstGeom prst="rect">
            <a:avLst/>
          </a:prstGeom>
        </p:spPr>
        <p:txBody>
          <a:bodyPr wrap="square">
            <a:spAutoFit/>
          </a:bodyPr>
          <a:lstStyle/>
          <a:p>
            <a:pPr algn="ctr"/>
            <a:r>
              <a:rPr lang="el-GR" sz="3600" b="1" dirty="0">
                <a:latin typeface="+mj-lt"/>
                <a:ea typeface="Calibri" panose="020F0502020204030204" pitchFamily="34" charset="0"/>
                <a:cs typeface="Times New Roman" panose="02020603050405020304" pitchFamily="18" charset="0"/>
              </a:rPr>
              <a:t>Νέο Ενιαίο Πρόγραμμα Σπουδών για τις Ξένες Γλώσσες (ΕΠΣ-ΞΓ)</a:t>
            </a:r>
            <a:endParaRPr lang="el-GR" sz="3600" dirty="0">
              <a:latin typeface="+mj-lt"/>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020488"/>
            <a:ext cx="2326594" cy="1530539"/>
          </a:xfrm>
          <a:prstGeom prst="rect">
            <a:avLst/>
          </a:prstGeom>
          <a:ln>
            <a:solidFill>
              <a:schemeClr val="tx1"/>
            </a:solidFill>
          </a:ln>
        </p:spPr>
      </p:pic>
    </p:spTree>
    <p:extLst>
      <p:ext uri="{BB962C8B-B14F-4D97-AF65-F5344CB8AC3E}">
        <p14:creationId xmlns:p14="http://schemas.microsoft.com/office/powerpoint/2010/main" val="3837351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520" y="908720"/>
            <a:ext cx="7488832" cy="1152128"/>
          </a:xfrm>
        </p:spPr>
        <p:txBody>
          <a:bodyPr/>
          <a:lstStyle/>
          <a:p>
            <a:r>
              <a:rPr lang="el-GR" dirty="0"/>
              <a:t>Γνωριμία με την</a:t>
            </a:r>
          </a:p>
        </p:txBody>
      </p:sp>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a:p>
        </p:txBody>
      </p:sp>
      <p:pic>
        <p:nvPicPr>
          <p:cNvPr id="6" name="Picture 2"/>
          <p:cNvPicPr>
            <a:picLocks noChangeAspect="1" noChangeArrowheads="1"/>
          </p:cNvPicPr>
          <p:nvPr/>
        </p:nvPicPr>
        <p:blipFill>
          <a:blip r:embed="rId3" cstate="print"/>
          <a:srcRect b="42840"/>
          <a:stretch>
            <a:fillRect/>
          </a:stretch>
        </p:blipFill>
        <p:spPr bwMode="auto">
          <a:xfrm>
            <a:off x="251520" y="2492896"/>
            <a:ext cx="3620115" cy="309634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55532"/>
          <a:stretch>
            <a:fillRect/>
          </a:stretch>
        </p:blipFill>
        <p:spPr bwMode="auto">
          <a:xfrm>
            <a:off x="3851920" y="2708920"/>
            <a:ext cx="4329261" cy="2880702"/>
          </a:xfrm>
          <a:prstGeom prst="rect">
            <a:avLst/>
          </a:prstGeom>
          <a:noFill/>
          <a:ln w="9525">
            <a:noFill/>
            <a:miter lim="800000"/>
            <a:headEnd/>
            <a:tailEnd/>
          </a:ln>
        </p:spPr>
      </p:pic>
      <p:sp>
        <p:nvSpPr>
          <p:cNvPr id="10" name="9 - Ορθογώνιο"/>
          <p:cNvSpPr/>
          <p:nvPr/>
        </p:nvSpPr>
        <p:spPr>
          <a:xfrm>
            <a:off x="4355976" y="908720"/>
            <a:ext cx="1728192"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Αξιολογητών</a:t>
            </a:r>
            <a:r>
              <a:rPr lang="el-GR" dirty="0"/>
              <a:t> </a:t>
            </a:r>
          </a:p>
        </p:txBody>
      </p:sp>
      <p:pic>
        <p:nvPicPr>
          <p:cNvPr id="11" name="10 - Εικόνα" descr="imagesUA2OAYES.jpg"/>
          <p:cNvPicPr>
            <a:picLocks noChangeAspect="1"/>
          </p:cNvPicPr>
          <p:nvPr/>
        </p:nvPicPr>
        <p:blipFill>
          <a:blip r:embed="rId4" cstate="print"/>
          <a:stretch>
            <a:fillRect/>
          </a:stretch>
        </p:blipFill>
        <p:spPr>
          <a:xfrm>
            <a:off x="4355976" y="908720"/>
            <a:ext cx="1728192" cy="612000"/>
          </a:xfrm>
          <a:prstGeom prst="rect">
            <a:avLst/>
          </a:prstGeom>
        </p:spPr>
      </p:pic>
    </p:spTree>
    <p:extLst>
      <p:ext uri="{BB962C8B-B14F-4D97-AF65-F5344CB8AC3E}">
        <p14:creationId xmlns:p14="http://schemas.microsoft.com/office/powerpoint/2010/main" val="165327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67744" y="764704"/>
            <a:ext cx="6876256" cy="1448144"/>
          </a:xfrm>
        </p:spPr>
        <p:txBody>
          <a:bodyPr>
            <a:normAutofit fontScale="90000"/>
          </a:bodyPr>
          <a:lstStyle/>
          <a:p>
            <a:r>
              <a:rPr lang="el-GR" dirty="0"/>
              <a:t>Παρέχει πληροφορίες για τις εξετάσεις γραπτού και προφορικού λόγου</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pic>
        <p:nvPicPr>
          <p:cNvPr id="7" name="Picture 2"/>
          <p:cNvPicPr>
            <a:picLocks noChangeAspect="1" noChangeArrowheads="1"/>
          </p:cNvPicPr>
          <p:nvPr/>
        </p:nvPicPr>
        <p:blipFill>
          <a:blip r:embed="rId2" cstate="print"/>
          <a:srcRect r="3151" b="5297"/>
          <a:stretch>
            <a:fillRect/>
          </a:stretch>
        </p:blipFill>
        <p:spPr bwMode="auto">
          <a:xfrm>
            <a:off x="0" y="2708920"/>
            <a:ext cx="9144000" cy="4176464"/>
          </a:xfrm>
          <a:prstGeom prst="rect">
            <a:avLst/>
          </a:prstGeom>
          <a:noFill/>
          <a:ln w="9525">
            <a:noFill/>
            <a:miter lim="800000"/>
            <a:headEnd/>
            <a:tailEnd/>
          </a:ln>
        </p:spPr>
      </p:pic>
      <p:sp>
        <p:nvSpPr>
          <p:cNvPr id="10" name="9 - Ορθογώνιο"/>
          <p:cNvSpPr/>
          <p:nvPr/>
        </p:nvSpPr>
        <p:spPr>
          <a:xfrm>
            <a:off x="251520" y="908720"/>
            <a:ext cx="1728192"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Αξιολογητών</a:t>
            </a:r>
            <a:r>
              <a:rPr lang="el-GR" dirty="0"/>
              <a:t> </a:t>
            </a:r>
          </a:p>
        </p:txBody>
      </p:sp>
      <p:pic>
        <p:nvPicPr>
          <p:cNvPr id="9" name="8 - Εικόνα" descr="imagesUA2OAYES.jpg"/>
          <p:cNvPicPr>
            <a:picLocks noChangeAspect="1"/>
          </p:cNvPicPr>
          <p:nvPr/>
        </p:nvPicPr>
        <p:blipFill>
          <a:blip r:embed="rId3" cstate="print"/>
          <a:stretch>
            <a:fillRect/>
          </a:stretch>
        </p:blipFill>
        <p:spPr>
          <a:xfrm>
            <a:off x="251520" y="908720"/>
            <a:ext cx="1728192" cy="612000"/>
          </a:xfrm>
          <a:prstGeom prst="rect">
            <a:avLst/>
          </a:prstGeom>
        </p:spPr>
      </p:pic>
    </p:spTree>
    <p:extLst>
      <p:ext uri="{BB962C8B-B14F-4D97-AF65-F5344CB8AC3E}">
        <p14:creationId xmlns:p14="http://schemas.microsoft.com/office/powerpoint/2010/main" val="2684362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1720" y="764704"/>
            <a:ext cx="7020272" cy="1448144"/>
          </a:xfrm>
        </p:spPr>
        <p:txBody>
          <a:bodyPr>
            <a:normAutofit fontScale="90000"/>
          </a:bodyPr>
          <a:lstStyle/>
          <a:p>
            <a:r>
              <a:rPr lang="el-GR" dirty="0"/>
              <a:t>Παρέχει πληροφορίες για τη διαδικασία των αιτήσεων νέων αξιολογητών</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pic>
        <p:nvPicPr>
          <p:cNvPr id="8" name="Picture 2"/>
          <p:cNvPicPr>
            <a:picLocks noChangeAspect="1" noChangeArrowheads="1"/>
          </p:cNvPicPr>
          <p:nvPr/>
        </p:nvPicPr>
        <p:blipFill>
          <a:blip r:embed="rId2" cstate="print"/>
          <a:srcRect/>
          <a:stretch>
            <a:fillRect/>
          </a:stretch>
        </p:blipFill>
        <p:spPr bwMode="auto">
          <a:xfrm>
            <a:off x="0" y="2636912"/>
            <a:ext cx="9144000" cy="4248472"/>
          </a:xfrm>
          <a:prstGeom prst="rect">
            <a:avLst/>
          </a:prstGeom>
          <a:noFill/>
          <a:ln w="9525">
            <a:noFill/>
            <a:miter lim="800000"/>
            <a:headEnd/>
            <a:tailEnd/>
          </a:ln>
        </p:spPr>
      </p:pic>
      <p:sp>
        <p:nvSpPr>
          <p:cNvPr id="9" name="8 - Ορθογώνιο"/>
          <p:cNvSpPr/>
          <p:nvPr/>
        </p:nvSpPr>
        <p:spPr>
          <a:xfrm>
            <a:off x="251520" y="908720"/>
            <a:ext cx="1728192"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Αξιολογητών</a:t>
            </a:r>
            <a:r>
              <a:rPr lang="el-GR" dirty="0"/>
              <a:t> </a:t>
            </a:r>
          </a:p>
        </p:txBody>
      </p:sp>
      <p:pic>
        <p:nvPicPr>
          <p:cNvPr id="10" name="9 - Εικόνα" descr="imagesUA2OAYES.jpg"/>
          <p:cNvPicPr>
            <a:picLocks noChangeAspect="1"/>
          </p:cNvPicPr>
          <p:nvPr/>
        </p:nvPicPr>
        <p:blipFill>
          <a:blip r:embed="rId3" cstate="print"/>
          <a:stretch>
            <a:fillRect/>
          </a:stretch>
        </p:blipFill>
        <p:spPr>
          <a:xfrm>
            <a:off x="251520" y="908720"/>
            <a:ext cx="1728192" cy="612000"/>
          </a:xfrm>
          <a:prstGeom prst="rect">
            <a:avLst/>
          </a:prstGeom>
        </p:spPr>
      </p:pic>
    </p:spTree>
    <p:extLst>
      <p:ext uri="{BB962C8B-B14F-4D97-AF65-F5344CB8AC3E}">
        <p14:creationId xmlns:p14="http://schemas.microsoft.com/office/powerpoint/2010/main" val="2271298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67744" y="764704"/>
            <a:ext cx="6876256" cy="1448144"/>
          </a:xfrm>
        </p:spPr>
        <p:txBody>
          <a:bodyPr>
            <a:normAutofit fontScale="90000"/>
          </a:bodyPr>
          <a:lstStyle/>
          <a:p>
            <a:r>
              <a:rPr lang="el-GR" dirty="0"/>
              <a:t>Προσφέρει η-μαθήματα για την εξ αποστάσεως επιμόρφωση</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pic>
        <p:nvPicPr>
          <p:cNvPr id="9" name="Picture 2"/>
          <p:cNvPicPr>
            <a:picLocks noChangeAspect="1" noChangeArrowheads="1"/>
          </p:cNvPicPr>
          <p:nvPr/>
        </p:nvPicPr>
        <p:blipFill>
          <a:blip r:embed="rId2" cstate="print"/>
          <a:srcRect/>
          <a:stretch>
            <a:fillRect/>
          </a:stretch>
        </p:blipFill>
        <p:spPr bwMode="auto">
          <a:xfrm>
            <a:off x="0" y="2708920"/>
            <a:ext cx="9144000" cy="4176464"/>
          </a:xfrm>
          <a:prstGeom prst="rect">
            <a:avLst/>
          </a:prstGeom>
          <a:noFill/>
          <a:ln w="9525">
            <a:noFill/>
            <a:miter lim="800000"/>
            <a:headEnd/>
            <a:tailEnd/>
          </a:ln>
        </p:spPr>
      </p:pic>
      <p:sp>
        <p:nvSpPr>
          <p:cNvPr id="11" name="10 - Ορθογώνιο"/>
          <p:cNvSpPr/>
          <p:nvPr/>
        </p:nvSpPr>
        <p:spPr>
          <a:xfrm>
            <a:off x="251520" y="908720"/>
            <a:ext cx="1728192"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Αξιολογητών</a:t>
            </a:r>
            <a:r>
              <a:rPr lang="el-GR" dirty="0"/>
              <a:t> </a:t>
            </a:r>
          </a:p>
        </p:txBody>
      </p:sp>
      <p:pic>
        <p:nvPicPr>
          <p:cNvPr id="8" name="7 - Εικόνα" descr="imagesUA2OAYES.jpg"/>
          <p:cNvPicPr>
            <a:picLocks noChangeAspect="1"/>
          </p:cNvPicPr>
          <p:nvPr/>
        </p:nvPicPr>
        <p:blipFill>
          <a:blip r:embed="rId3" cstate="print"/>
          <a:stretch>
            <a:fillRect/>
          </a:stretch>
        </p:blipFill>
        <p:spPr>
          <a:xfrm>
            <a:off x="251520" y="908720"/>
            <a:ext cx="1728192" cy="612000"/>
          </a:xfrm>
          <a:prstGeom prst="rect">
            <a:avLst/>
          </a:prstGeom>
        </p:spPr>
      </p:pic>
    </p:spTree>
    <p:extLst>
      <p:ext uri="{BB962C8B-B14F-4D97-AF65-F5344CB8AC3E}">
        <p14:creationId xmlns:p14="http://schemas.microsoft.com/office/powerpoint/2010/main" val="78251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83568" y="908720"/>
            <a:ext cx="5760640" cy="1069848"/>
          </a:xfrm>
        </p:spPr>
        <p:txBody>
          <a:bodyPr/>
          <a:lstStyle/>
          <a:p>
            <a:r>
              <a:rPr lang="el-GR" dirty="0"/>
              <a:t>Γνωριμία με την</a:t>
            </a:r>
          </a:p>
        </p:txBody>
      </p:sp>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pic>
        <p:nvPicPr>
          <p:cNvPr id="7" name="Picture 2"/>
          <p:cNvPicPr>
            <a:picLocks noChangeAspect="1" noChangeArrowheads="1"/>
          </p:cNvPicPr>
          <p:nvPr/>
        </p:nvPicPr>
        <p:blipFill>
          <a:blip r:embed="rId2" cstate="print"/>
          <a:srcRect/>
          <a:stretch>
            <a:fillRect/>
          </a:stretch>
        </p:blipFill>
        <p:spPr bwMode="auto">
          <a:xfrm>
            <a:off x="0" y="2430959"/>
            <a:ext cx="9144000" cy="4382417"/>
          </a:xfrm>
          <a:prstGeom prst="rect">
            <a:avLst/>
          </a:prstGeom>
          <a:noFill/>
          <a:ln w="9525">
            <a:noFill/>
            <a:miter lim="800000"/>
            <a:headEnd/>
            <a:tailEnd/>
          </a:ln>
        </p:spPr>
      </p:pic>
      <p:sp>
        <p:nvSpPr>
          <p:cNvPr id="10" name="9 - Ορθογώνιο"/>
          <p:cNvSpPr/>
          <p:nvPr/>
        </p:nvSpPr>
        <p:spPr>
          <a:xfrm>
            <a:off x="4716016" y="908720"/>
            <a:ext cx="172819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Γονέων</a:t>
            </a:r>
            <a:r>
              <a:rPr lang="el-GR" dirty="0"/>
              <a:t> </a:t>
            </a:r>
          </a:p>
        </p:txBody>
      </p:sp>
      <p:pic>
        <p:nvPicPr>
          <p:cNvPr id="9" name="8 - Εικόνα" descr="imagesUA2OAYES.jpg"/>
          <p:cNvPicPr>
            <a:picLocks noChangeAspect="1"/>
          </p:cNvPicPr>
          <p:nvPr/>
        </p:nvPicPr>
        <p:blipFill>
          <a:blip r:embed="rId3" cstate="print"/>
          <a:stretch>
            <a:fillRect/>
          </a:stretch>
        </p:blipFill>
        <p:spPr>
          <a:xfrm>
            <a:off x="4716016" y="908720"/>
            <a:ext cx="1728192" cy="612000"/>
          </a:xfrm>
          <a:prstGeom prst="rect">
            <a:avLst/>
          </a:prstGeom>
        </p:spPr>
      </p:pic>
    </p:spTree>
    <p:extLst>
      <p:ext uri="{BB962C8B-B14F-4D97-AF65-F5344CB8AC3E}">
        <p14:creationId xmlns:p14="http://schemas.microsoft.com/office/powerpoint/2010/main" val="1063693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1143000"/>
            <a:ext cx="7056784" cy="1069848"/>
          </a:xfrm>
        </p:spPr>
        <p:txBody>
          <a:bodyPr>
            <a:normAutofit fontScale="90000"/>
          </a:bodyPr>
          <a:lstStyle/>
          <a:p>
            <a:r>
              <a:rPr lang="el-GR" dirty="0"/>
              <a:t>Δίνει απαντήσεις σε συχνές ερωτήσεις</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pic>
        <p:nvPicPr>
          <p:cNvPr id="6" name="Picture 2"/>
          <p:cNvPicPr>
            <a:picLocks noChangeAspect="1" noChangeArrowheads="1"/>
          </p:cNvPicPr>
          <p:nvPr/>
        </p:nvPicPr>
        <p:blipFill>
          <a:blip r:embed="rId2" cstate="print"/>
          <a:srcRect/>
          <a:stretch>
            <a:fillRect/>
          </a:stretch>
        </p:blipFill>
        <p:spPr bwMode="auto">
          <a:xfrm>
            <a:off x="1" y="2524472"/>
            <a:ext cx="9143999" cy="4288904"/>
          </a:xfrm>
          <a:prstGeom prst="rect">
            <a:avLst/>
          </a:prstGeom>
          <a:noFill/>
          <a:ln w="9525">
            <a:noFill/>
            <a:miter lim="800000"/>
            <a:headEnd/>
            <a:tailEnd/>
          </a:ln>
        </p:spPr>
      </p:pic>
      <p:sp>
        <p:nvSpPr>
          <p:cNvPr id="10" name="9 - Ορθογώνιο"/>
          <p:cNvSpPr/>
          <p:nvPr/>
        </p:nvSpPr>
        <p:spPr>
          <a:xfrm>
            <a:off x="35496" y="1196752"/>
            <a:ext cx="172819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Γονέων</a:t>
            </a:r>
            <a:r>
              <a:rPr lang="el-GR" dirty="0"/>
              <a:t> </a:t>
            </a:r>
          </a:p>
        </p:txBody>
      </p:sp>
      <p:pic>
        <p:nvPicPr>
          <p:cNvPr id="8" name="7 - Εικόνα" descr="imagesUA2OAYES.jpg"/>
          <p:cNvPicPr>
            <a:picLocks noChangeAspect="1"/>
          </p:cNvPicPr>
          <p:nvPr/>
        </p:nvPicPr>
        <p:blipFill>
          <a:blip r:embed="rId3" cstate="print"/>
          <a:stretch>
            <a:fillRect/>
          </a:stretch>
        </p:blipFill>
        <p:spPr>
          <a:xfrm>
            <a:off x="35496" y="1196752"/>
            <a:ext cx="1728192" cy="612000"/>
          </a:xfrm>
          <a:prstGeom prst="rect">
            <a:avLst/>
          </a:prstGeom>
        </p:spPr>
      </p:pic>
    </p:spTree>
    <p:extLst>
      <p:ext uri="{BB962C8B-B14F-4D97-AF65-F5344CB8AC3E}">
        <p14:creationId xmlns:p14="http://schemas.microsoft.com/office/powerpoint/2010/main" val="2893373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1720" y="980728"/>
            <a:ext cx="6984776" cy="1440160"/>
          </a:xfrm>
        </p:spPr>
        <p:txBody>
          <a:bodyPr>
            <a:normAutofit fontScale="90000"/>
          </a:bodyPr>
          <a:lstStyle/>
          <a:p>
            <a:r>
              <a:rPr lang="el-GR" dirty="0"/>
              <a:t>Προτείνει 6 βήματα για να βοηθήσουν οι ίδιοι οι γονείς στην προετοιμασία του παιδιού τους</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pic>
        <p:nvPicPr>
          <p:cNvPr id="8" name="Picture 2"/>
          <p:cNvPicPr>
            <a:picLocks noChangeAspect="1" noChangeArrowheads="1"/>
          </p:cNvPicPr>
          <p:nvPr/>
        </p:nvPicPr>
        <p:blipFill>
          <a:blip r:embed="rId2" cstate="print"/>
          <a:srcRect t="10391"/>
          <a:stretch>
            <a:fillRect/>
          </a:stretch>
        </p:blipFill>
        <p:spPr bwMode="auto">
          <a:xfrm>
            <a:off x="1" y="2709639"/>
            <a:ext cx="9144000" cy="4175745"/>
          </a:xfrm>
          <a:prstGeom prst="rect">
            <a:avLst/>
          </a:prstGeom>
          <a:noFill/>
          <a:ln w="9525">
            <a:noFill/>
            <a:miter lim="800000"/>
            <a:headEnd/>
            <a:tailEnd/>
          </a:ln>
        </p:spPr>
      </p:pic>
      <p:sp>
        <p:nvSpPr>
          <p:cNvPr id="13" name="12 - Ορθογώνιο"/>
          <p:cNvSpPr/>
          <p:nvPr/>
        </p:nvSpPr>
        <p:spPr>
          <a:xfrm>
            <a:off x="107504" y="1196752"/>
            <a:ext cx="172819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Γονέων</a:t>
            </a:r>
            <a:r>
              <a:rPr lang="el-GR" dirty="0"/>
              <a:t> </a:t>
            </a:r>
          </a:p>
        </p:txBody>
      </p:sp>
      <p:pic>
        <p:nvPicPr>
          <p:cNvPr id="11" name="10 - Εικόνα" descr="imagesUA2OAYES.jpg"/>
          <p:cNvPicPr>
            <a:picLocks noChangeAspect="1"/>
          </p:cNvPicPr>
          <p:nvPr/>
        </p:nvPicPr>
        <p:blipFill>
          <a:blip r:embed="rId3" cstate="print"/>
          <a:stretch>
            <a:fillRect/>
          </a:stretch>
        </p:blipFill>
        <p:spPr>
          <a:xfrm>
            <a:off x="107504" y="1196752"/>
            <a:ext cx="1728192" cy="612000"/>
          </a:xfrm>
          <a:prstGeom prst="rect">
            <a:avLst/>
          </a:prstGeom>
        </p:spPr>
      </p:pic>
    </p:spTree>
    <p:extLst>
      <p:ext uri="{BB962C8B-B14F-4D97-AF65-F5344CB8AC3E}">
        <p14:creationId xmlns:p14="http://schemas.microsoft.com/office/powerpoint/2010/main" val="3421026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σύνδεση επιθυμούμε να γίνει:  </a:t>
            </a:r>
          </a:p>
        </p:txBody>
      </p:sp>
      <p:sp>
        <p:nvSpPr>
          <p:cNvPr id="5" name="4 - Θέση περιεχομένου"/>
          <p:cNvSpPr>
            <a:spLocks noGrp="1"/>
          </p:cNvSpPr>
          <p:nvPr>
            <p:ph idx="1"/>
          </p:nvPr>
        </p:nvSpPr>
        <p:spPr/>
        <p:txBody>
          <a:bodyPr>
            <a:normAutofit/>
          </a:bodyPr>
          <a:lstStyle/>
          <a:p>
            <a:pPr lvl="0"/>
            <a:r>
              <a:rPr lang="el-GR" b="1" dirty="0">
                <a:latin typeface="+mj-lt"/>
              </a:rPr>
              <a:t>Εκτός από την Α/</a:t>
            </a:r>
            <a:r>
              <a:rPr lang="el-GR" b="1" dirty="0" err="1">
                <a:latin typeface="+mj-lt"/>
              </a:rPr>
              <a:t>θμια</a:t>
            </a:r>
            <a:r>
              <a:rPr lang="el-GR" b="1" dirty="0">
                <a:latin typeface="+mj-lt"/>
              </a:rPr>
              <a:t> και Β/</a:t>
            </a:r>
            <a:r>
              <a:rPr lang="el-GR" b="1" dirty="0" err="1">
                <a:latin typeface="+mj-lt"/>
              </a:rPr>
              <a:t>θμια</a:t>
            </a:r>
            <a:r>
              <a:rPr lang="el-GR" b="1" dirty="0">
                <a:latin typeface="+mj-lt"/>
              </a:rPr>
              <a:t> εκπαίδευση</a:t>
            </a:r>
            <a:endParaRPr lang="el-GR" dirty="0">
              <a:latin typeface="+mj-lt"/>
            </a:endParaRPr>
          </a:p>
          <a:p>
            <a:pPr lvl="0"/>
            <a:r>
              <a:rPr lang="el-GR" b="1" dirty="0">
                <a:latin typeface="+mj-lt"/>
              </a:rPr>
              <a:t>Με την Γ/</a:t>
            </a:r>
            <a:r>
              <a:rPr lang="el-GR" b="1" dirty="0" err="1">
                <a:latin typeface="+mj-lt"/>
              </a:rPr>
              <a:t>θμια</a:t>
            </a:r>
            <a:r>
              <a:rPr lang="el-GR" b="1" dirty="0">
                <a:latin typeface="+mj-lt"/>
              </a:rPr>
              <a:t> και τη Διά βίου εκπαίδευση</a:t>
            </a:r>
            <a:endParaRPr lang="el-GR" dirty="0">
              <a:latin typeface="+mj-lt"/>
            </a:endParaRPr>
          </a:p>
          <a:p>
            <a:pPr marL="109728" indent="0">
              <a:buNone/>
            </a:pPr>
            <a:endParaRPr lang="el-GR" dirty="0">
              <a:latin typeface="+mj-lt"/>
            </a:endParaRPr>
          </a:p>
          <a:p>
            <a:endParaRPr lang="el-GR" dirty="0"/>
          </a:p>
        </p:txBody>
      </p:sp>
      <p:sp>
        <p:nvSpPr>
          <p:cNvPr id="3" name="2 - Θέση ημερομηνίας"/>
          <p:cNvSpPr>
            <a:spLocks noGrp="1"/>
          </p:cNvSpPr>
          <p:nvPr>
            <p:ph type="dt" sz="half" idx="10"/>
          </p:nvPr>
        </p:nvSpPr>
        <p:spPr/>
        <p:txBody>
          <a:bodyPr/>
          <a:lstStyle/>
          <a:p>
            <a:fld id="{4BD00B9C-ED03-498E-847D-7BD7F3D0E548}"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Tree>
    <p:extLst>
      <p:ext uri="{BB962C8B-B14F-4D97-AF65-F5344CB8AC3E}">
        <p14:creationId xmlns:p14="http://schemas.microsoft.com/office/powerpoint/2010/main" val="3313475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Προοπτικές  του ηλεκτρονικού ΚΠΓ</a:t>
            </a:r>
          </a:p>
        </p:txBody>
      </p:sp>
      <p:sp>
        <p:nvSpPr>
          <p:cNvPr id="5" name="4 - Θέση περιεχομένου"/>
          <p:cNvSpPr>
            <a:spLocks noGrp="1"/>
          </p:cNvSpPr>
          <p:nvPr>
            <p:ph idx="1"/>
          </p:nvPr>
        </p:nvSpPr>
        <p:spPr/>
        <p:txBody>
          <a:bodyPr>
            <a:normAutofit fontScale="77500" lnSpcReduction="20000"/>
          </a:bodyPr>
          <a:lstStyle/>
          <a:p>
            <a:r>
              <a:rPr lang="el-GR" dirty="0">
                <a:latin typeface="+mj-lt"/>
              </a:rPr>
              <a:t>Εξέταση με την αξιοποίηση της ψηφιακής τεχνολογίας μέσω η-πλατφόρμας που αναπτύσσει το ΙΤΥΕ-Διόφαντος σε συνεργασία με το ΕΚΠΑ και το ΑΠΘ</a:t>
            </a:r>
          </a:p>
          <a:p>
            <a:r>
              <a:rPr lang="el-GR" dirty="0">
                <a:latin typeface="+mj-lt"/>
              </a:rPr>
              <a:t>Πλεονεκτήματα του ηλεκτρονικού συστήματος εξετάσεων:</a:t>
            </a:r>
          </a:p>
          <a:p>
            <a:pPr lvl="1"/>
            <a:r>
              <a:rPr lang="el-GR" dirty="0">
                <a:latin typeface="+mj-lt"/>
              </a:rPr>
              <a:t>«Προσαρμοστικό»: </a:t>
            </a:r>
          </a:p>
          <a:p>
            <a:pPr lvl="2"/>
            <a:r>
              <a:rPr lang="el-GR" dirty="0">
                <a:latin typeface="+mj-lt"/>
              </a:rPr>
              <a:t>Το ηλεκτρονικό σύστημα επιτρέπει την προσαρμογή της εξέτασης στο επίπεδο της γλωσσομάθειας του υποψηφίου  </a:t>
            </a:r>
          </a:p>
          <a:p>
            <a:pPr lvl="1"/>
            <a:r>
              <a:rPr lang="el-GR" dirty="0">
                <a:latin typeface="+mj-lt"/>
              </a:rPr>
              <a:t>Οικονομικό: </a:t>
            </a:r>
          </a:p>
          <a:p>
            <a:pPr lvl="2"/>
            <a:r>
              <a:rPr lang="el-GR" dirty="0">
                <a:latin typeface="+mj-lt"/>
              </a:rPr>
              <a:t>διενέργεια εξετάσεων με μικρότερο κόστος για τον υποψήφιο  και την πολιτεία με την εφαρμογή σύγχρονων τεχνικών παραγωγής και διανομής θεμάτων</a:t>
            </a:r>
          </a:p>
          <a:p>
            <a:pPr lvl="1"/>
            <a:r>
              <a:rPr lang="el-GR" dirty="0">
                <a:latin typeface="+mj-lt"/>
              </a:rPr>
              <a:t>Καινοτόμο: </a:t>
            </a:r>
          </a:p>
          <a:p>
            <a:pPr lvl="2"/>
            <a:r>
              <a:rPr lang="el-GR" dirty="0">
                <a:latin typeface="+mj-lt"/>
              </a:rPr>
              <a:t>κάθε υποψήφιος αποφασίζει τον χρόνο, τον τόπο, το επίπεδο και τη γλώσσα εξέτασης (από τις 6 γλώσσες του ΚΠΓ)</a:t>
            </a:r>
          </a:p>
          <a:p>
            <a:endParaRPr lang="el-GR" dirty="0"/>
          </a:p>
        </p:txBody>
      </p:sp>
      <p:sp>
        <p:nvSpPr>
          <p:cNvPr id="3" name="2 - Θέση ημερομηνίας"/>
          <p:cNvSpPr>
            <a:spLocks noGrp="1"/>
          </p:cNvSpPr>
          <p:nvPr>
            <p:ph type="dt" sz="half" idx="10"/>
          </p:nvPr>
        </p:nvSpPr>
        <p:spPr/>
        <p:txBody>
          <a:bodyPr/>
          <a:lstStyle/>
          <a:p>
            <a:fld id="{4BD00B9C-ED03-498E-847D-7BD7F3D0E548}" type="datetime2">
              <a:rPr lang="el-GR" smtClean="0"/>
              <a:pPr/>
              <a:t>Τρίτη, 20 Σεπτεμβρίου 2016</a:t>
            </a:fld>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Tree>
    <p:extLst>
      <p:ext uri="{BB962C8B-B14F-4D97-AF65-F5344CB8AC3E}">
        <p14:creationId xmlns:p14="http://schemas.microsoft.com/office/powerpoint/2010/main" val="2399730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t>Ιστοσελίδες </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latin typeface="+mj-lt"/>
              </a:rPr>
              <a:t>Ηλεκτρονικό σχολείο </a:t>
            </a:r>
            <a:r>
              <a:rPr lang="en-US" u="sng" dirty="0">
                <a:latin typeface="+mj-lt"/>
                <a:hlinkClick r:id="rId2"/>
              </a:rPr>
              <a:t>http</a:t>
            </a:r>
            <a:r>
              <a:rPr lang="el-GR" u="sng" dirty="0">
                <a:latin typeface="+mj-lt"/>
                <a:hlinkClick r:id="rId2"/>
              </a:rPr>
              <a:t>://</a:t>
            </a:r>
            <a:r>
              <a:rPr lang="en-US" u="sng" dirty="0" err="1">
                <a:latin typeface="+mj-lt"/>
                <a:hlinkClick r:id="rId2"/>
              </a:rPr>
              <a:t>rcel</a:t>
            </a:r>
            <a:r>
              <a:rPr lang="el-GR" u="sng" dirty="0">
                <a:latin typeface="+mj-lt"/>
                <a:hlinkClick r:id="rId2"/>
              </a:rPr>
              <a:t>.</a:t>
            </a:r>
            <a:r>
              <a:rPr lang="en-US" u="sng" dirty="0" err="1">
                <a:latin typeface="+mj-lt"/>
                <a:hlinkClick r:id="rId2"/>
              </a:rPr>
              <a:t>enl</a:t>
            </a:r>
            <a:r>
              <a:rPr lang="el-GR" u="sng" dirty="0">
                <a:latin typeface="+mj-lt"/>
                <a:hlinkClick r:id="rId2"/>
              </a:rPr>
              <a:t>.</a:t>
            </a:r>
            <a:r>
              <a:rPr lang="en-US" u="sng" dirty="0">
                <a:latin typeface="+mj-lt"/>
                <a:hlinkClick r:id="rId2"/>
              </a:rPr>
              <a:t>uoa</a:t>
            </a:r>
            <a:r>
              <a:rPr lang="el-GR" u="sng" dirty="0">
                <a:latin typeface="+mj-lt"/>
                <a:hlinkClick r:id="rId2"/>
              </a:rPr>
              <a:t>.</a:t>
            </a:r>
            <a:r>
              <a:rPr lang="en-US" u="sng" dirty="0">
                <a:latin typeface="+mj-lt"/>
                <a:hlinkClick r:id="rId2"/>
              </a:rPr>
              <a:t>gr</a:t>
            </a:r>
            <a:r>
              <a:rPr lang="el-GR" u="sng" dirty="0">
                <a:latin typeface="+mj-lt"/>
                <a:hlinkClick r:id="rId2"/>
              </a:rPr>
              <a:t>/</a:t>
            </a:r>
            <a:r>
              <a:rPr lang="en-US" u="sng" dirty="0" err="1">
                <a:latin typeface="+mj-lt"/>
                <a:hlinkClick r:id="rId2"/>
              </a:rPr>
              <a:t>kpgeschool</a:t>
            </a:r>
            <a:endParaRPr lang="el-GR" dirty="0">
              <a:solidFill>
                <a:srgbClr val="C00000"/>
              </a:solidFill>
              <a:latin typeface="+mj-lt"/>
            </a:endParaRPr>
          </a:p>
          <a:p>
            <a:r>
              <a:rPr lang="el-GR" dirty="0">
                <a:latin typeface="+mj-lt"/>
              </a:rPr>
              <a:t>Πληροφορίες για το ΚΠΓ</a:t>
            </a:r>
            <a:r>
              <a:rPr lang="el-GR" u="sng" dirty="0">
                <a:solidFill>
                  <a:srgbClr val="C00000"/>
                </a:solidFill>
                <a:latin typeface="+mj-lt"/>
                <a:hlinkClick r:id="rId3"/>
              </a:rPr>
              <a:t> </a:t>
            </a:r>
            <a:r>
              <a:rPr lang="en-US" u="sng" dirty="0">
                <a:solidFill>
                  <a:srgbClr val="C00000"/>
                </a:solidFill>
                <a:latin typeface="+mj-lt"/>
                <a:hlinkClick r:id="rId3"/>
              </a:rPr>
              <a:t>http://www.minedu.gov.gr/exetaseis-2/eggrafa-kpg</a:t>
            </a:r>
            <a:endParaRPr lang="el-GR" dirty="0">
              <a:latin typeface="+mj-lt"/>
            </a:endParaRPr>
          </a:p>
          <a:p>
            <a:r>
              <a:rPr lang="en-US" dirty="0">
                <a:solidFill>
                  <a:srgbClr val="C00000"/>
                </a:solidFill>
                <a:latin typeface="+mj-lt"/>
                <a:hlinkClick r:id="rId4"/>
              </a:rPr>
              <a:t>http://rcel.enl.uoa.gr/kpg</a:t>
            </a:r>
            <a:r>
              <a:rPr lang="el-GR" dirty="0">
                <a:solidFill>
                  <a:srgbClr val="C00000"/>
                </a:solidFill>
                <a:latin typeface="+mj-lt"/>
              </a:rPr>
              <a:t> </a:t>
            </a:r>
          </a:p>
          <a:p>
            <a:r>
              <a:rPr lang="en-GB" dirty="0">
                <a:latin typeface="+mj-lt"/>
                <a:hlinkClick r:id="rId5"/>
              </a:rPr>
              <a:t>http://kpg.auth.gr/</a:t>
            </a:r>
            <a:endParaRPr lang="el-GR" dirty="0">
              <a:latin typeface="+mj-lt"/>
            </a:endParaRPr>
          </a:p>
          <a:p>
            <a:r>
              <a:rPr lang="el-GR" dirty="0">
                <a:latin typeface="+mj-lt"/>
              </a:rPr>
              <a:t>Θέματα εξετάσεων </a:t>
            </a:r>
          </a:p>
          <a:p>
            <a:pPr marL="354013" indent="0">
              <a:buNone/>
            </a:pPr>
            <a:r>
              <a:rPr lang="en-US" dirty="0">
                <a:latin typeface="+mj-lt"/>
                <a:hlinkClick r:id="rId6"/>
              </a:rPr>
              <a:t>http://www.minedu.gov.gr/themata-kpg</a:t>
            </a:r>
            <a:endParaRPr lang="el-GR" dirty="0">
              <a:latin typeface="+mj-lt"/>
            </a:endParaRPr>
          </a:p>
          <a:p>
            <a:pPr marL="109728" indent="0">
              <a:buNone/>
            </a:pPr>
            <a:r>
              <a:rPr lang="el-GR" dirty="0">
                <a:latin typeface="+mj-lt"/>
              </a:rPr>
              <a:t>   </a:t>
            </a:r>
            <a:r>
              <a:rPr lang="en-US" dirty="0">
                <a:latin typeface="+mj-lt"/>
                <a:hlinkClick r:id="rId4"/>
              </a:rPr>
              <a:t>http://rcel.enl.uoa.gr/kpg</a:t>
            </a:r>
            <a:endParaRPr lang="el-GR" dirty="0">
              <a:latin typeface="+mj-lt"/>
            </a:endParaRPr>
          </a:p>
          <a:p>
            <a:r>
              <a:rPr lang="el-GR">
                <a:latin typeface="+mj-lt"/>
              </a:rPr>
              <a:t>Δείγματα θεμάτων ΚΠΓ </a:t>
            </a:r>
            <a:r>
              <a:rPr lang="en-US" dirty="0">
                <a:latin typeface="+mj-lt"/>
                <a:hlinkClick r:id="rId7"/>
              </a:rPr>
              <a:t>http://www.minedu.gov.gr/exetaseis-2/1345-eksetastika-sistimata/kpg-2/deigmata-kpg</a:t>
            </a:r>
            <a:endParaRPr lang="el-GR" dirty="0">
              <a:latin typeface="+mj-lt"/>
            </a:endParaRPr>
          </a:p>
          <a:p>
            <a:endParaRPr lang="el-GR" dirty="0"/>
          </a:p>
        </p:txBody>
      </p:sp>
      <p:sp>
        <p:nvSpPr>
          <p:cNvPr id="4" name="3 - Θέση ημερομηνίας"/>
          <p:cNvSpPr>
            <a:spLocks noGrp="1"/>
          </p:cNvSpPr>
          <p:nvPr>
            <p:ph type="dt" sz="half" idx="10"/>
          </p:nvPr>
        </p:nvSpPr>
        <p:spPr/>
        <p:txBody>
          <a:bodyPr/>
          <a:lstStyle/>
          <a:p>
            <a:fld id="{17DDB6B8-BC7D-4D16-9461-E23B7E2A1B6C}" type="datetime2">
              <a:rPr lang="el-GR" smtClean="0"/>
              <a:pPr/>
              <a:t>Τρίτη, 20 Σεπτεμβρίου 2016</a:t>
            </a:fld>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Tree>
    <p:extLst>
      <p:ext uri="{BB962C8B-B14F-4D97-AF65-F5344CB8AC3E}">
        <p14:creationId xmlns:p14="http://schemas.microsoft.com/office/powerpoint/2010/main" val="71215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F1D1C4-C2D9-4231-9FB2-B2D9D97AA41D}" type="slidenum">
              <a:rPr lang="el-GR" smtClean="0"/>
              <a:pPr/>
              <a:t>5</a:t>
            </a:fld>
            <a:endParaRPr lang="el-GR"/>
          </a:p>
        </p:txBody>
      </p:sp>
      <p:sp>
        <p:nvSpPr>
          <p:cNvPr id="9" name="1 - Τίτλος"/>
          <p:cNvSpPr txBox="1">
            <a:spLocks/>
          </p:cNvSpPr>
          <p:nvPr/>
        </p:nvSpPr>
        <p:spPr>
          <a:xfrm>
            <a:off x="323528" y="2420888"/>
            <a:ext cx="7851208" cy="4032448"/>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 </a:t>
            </a:r>
          </a:p>
        </p:txBody>
      </p:sp>
      <p:sp>
        <p:nvSpPr>
          <p:cNvPr id="2" name="Ορθογώνιο 1"/>
          <p:cNvSpPr/>
          <p:nvPr/>
        </p:nvSpPr>
        <p:spPr>
          <a:xfrm>
            <a:off x="539552" y="1988840"/>
            <a:ext cx="8040170" cy="4770537"/>
          </a:xfrm>
          <a:prstGeom prst="rect">
            <a:avLst/>
          </a:prstGeom>
        </p:spPr>
        <p:txBody>
          <a:bodyPr wrap="square">
            <a:spAutoFit/>
          </a:bodyPr>
          <a:lstStyle/>
          <a:p>
            <a:pPr marL="342900" indent="-342900">
              <a:buFont typeface="Wingdings" panose="05000000000000000000" pitchFamily="2" charset="2"/>
              <a:buChar char="q"/>
            </a:pPr>
            <a:r>
              <a:rPr lang="el-GR" sz="2000" dirty="0">
                <a:latin typeface="+mj-lt"/>
              </a:rPr>
              <a:t>Οι εξετάσεις του ΚΠΓ δεν στοχεύουν σε διαδικασίες </a:t>
            </a:r>
            <a:r>
              <a:rPr lang="el-GR" sz="2000" i="1" dirty="0">
                <a:latin typeface="+mj-lt"/>
              </a:rPr>
              <a:t>εσωτερικής</a:t>
            </a:r>
            <a:r>
              <a:rPr lang="el-GR" sz="2000" dirty="0">
                <a:latin typeface="+mj-lt"/>
              </a:rPr>
              <a:t> αξιολόγησης της επίδοσης των μαθητών, αλλά το σύστημα επιβάλλει διαδικασίες </a:t>
            </a:r>
            <a:r>
              <a:rPr lang="el-GR" sz="2000" b="1" i="1" dirty="0">
                <a:latin typeface="+mj-lt"/>
              </a:rPr>
              <a:t>εξωτερικής</a:t>
            </a:r>
            <a:r>
              <a:rPr lang="el-GR" sz="2000" b="1" dirty="0">
                <a:latin typeface="+mj-lt"/>
              </a:rPr>
              <a:t> </a:t>
            </a:r>
            <a:r>
              <a:rPr lang="el-GR" sz="2000" dirty="0">
                <a:latin typeface="+mj-lt"/>
              </a:rPr>
              <a:t>αξιολόγησης:</a:t>
            </a:r>
          </a:p>
          <a:p>
            <a:pPr marL="722313" indent="-342900">
              <a:buFont typeface="Wingdings" panose="05000000000000000000" pitchFamily="2" charset="2"/>
              <a:buChar char="q"/>
            </a:pPr>
            <a:r>
              <a:rPr lang="el-GR" sz="2000" dirty="0">
                <a:latin typeface="+mj-lt"/>
              </a:rPr>
              <a:t>εξετάζει τις γνώσεις και δεξιότητες που έχει αναπτύξει ο υποψήφιος (ανεξάρτητα πού τις ανέπτυξε) προκειμένου να πιστοποιήσει ότι η γλωσσομάθειά του είναι στο επίπεδο Χ. </a:t>
            </a:r>
          </a:p>
          <a:p>
            <a:pPr marL="722313" indent="-342900">
              <a:buFont typeface="Wingdings" panose="05000000000000000000" pitchFamily="2" charset="2"/>
              <a:buChar char="q"/>
            </a:pPr>
            <a:endParaRPr lang="el-GR" sz="2000" dirty="0">
              <a:latin typeface="+mj-lt"/>
            </a:endParaRPr>
          </a:p>
          <a:p>
            <a:pPr marL="342900" indent="-342900">
              <a:buFont typeface="Wingdings" panose="05000000000000000000" pitchFamily="2" charset="2"/>
              <a:buChar char="q"/>
            </a:pPr>
            <a:r>
              <a:rPr lang="el-GR" sz="2000" dirty="0">
                <a:latin typeface="+mj-lt"/>
              </a:rPr>
              <a:t>Με τον τρόπο αυτόν: </a:t>
            </a:r>
          </a:p>
          <a:p>
            <a:pPr marL="722313" lvl="0" indent="-342900">
              <a:buFont typeface="Wingdings" panose="05000000000000000000" pitchFamily="2" charset="2"/>
              <a:buChar char="q"/>
            </a:pPr>
            <a:r>
              <a:rPr lang="el-GR" sz="2000" dirty="0">
                <a:latin typeface="+mj-lt"/>
              </a:rPr>
              <a:t>αποφεύγεται το φαινόμενο του να διδάσκει ο εκπαιδευτικός με αποκλειστικό στόχο την προετοιμασία για εξετάσεις (“</a:t>
            </a:r>
            <a:r>
              <a:rPr lang="en-US" sz="2000" dirty="0">
                <a:latin typeface="+mj-lt"/>
              </a:rPr>
              <a:t>teaching to the test</a:t>
            </a:r>
            <a:r>
              <a:rPr lang="el-GR" sz="2000" dirty="0">
                <a:latin typeface="+mj-lt"/>
              </a:rPr>
              <a:t>”)</a:t>
            </a:r>
          </a:p>
          <a:p>
            <a:pPr marL="722313" lvl="0" indent="-342900">
              <a:buFont typeface="Wingdings" panose="05000000000000000000" pitchFamily="2" charset="2"/>
              <a:buChar char="q"/>
            </a:pPr>
            <a:r>
              <a:rPr lang="el-GR" sz="2000" dirty="0">
                <a:latin typeface="+mj-lt"/>
              </a:rPr>
              <a:t>διατηρείται η αξιοπιστία του συστήματος με στόχο τη διεθνή του αναγνώριση. </a:t>
            </a:r>
          </a:p>
          <a:p>
            <a:pPr marL="342900" indent="-342900">
              <a:buFont typeface="Wingdings" panose="05000000000000000000" pitchFamily="2" charset="2"/>
              <a:buChar char="q"/>
            </a:pPr>
            <a:endParaRPr lang="el-GR" sz="2000" dirty="0">
              <a:latin typeface="+mj-lt"/>
            </a:endParaRPr>
          </a:p>
          <a:p>
            <a:endParaRPr lang="el-GR" sz="2400" dirty="0">
              <a:latin typeface="+mj-lt"/>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301"/>
            <a:ext cx="2326594" cy="1530539"/>
          </a:xfrm>
          <a:prstGeom prst="rect">
            <a:avLst/>
          </a:prstGeom>
          <a:ln>
            <a:noFill/>
          </a:ln>
        </p:spPr>
      </p:pic>
      <p:sp>
        <p:nvSpPr>
          <p:cNvPr id="7" name="Ορθογώνιο 6"/>
          <p:cNvSpPr/>
          <p:nvPr/>
        </p:nvSpPr>
        <p:spPr>
          <a:xfrm>
            <a:off x="1907704" y="578271"/>
            <a:ext cx="7029032" cy="1200329"/>
          </a:xfrm>
          <a:prstGeom prst="rect">
            <a:avLst/>
          </a:prstGeom>
        </p:spPr>
        <p:txBody>
          <a:bodyPr wrap="square">
            <a:spAutoFit/>
          </a:bodyPr>
          <a:lstStyle/>
          <a:p>
            <a:pPr algn="ctr"/>
            <a:r>
              <a:rPr lang="el-GR" sz="3600" b="1" dirty="0">
                <a:latin typeface="+mj-lt"/>
              </a:rPr>
              <a:t>Η σύνδεση της ξενόγλωσσης εκπαίδευσης με το ΚΠΓ</a:t>
            </a:r>
            <a:endParaRPr lang="el-GR" sz="3600" dirty="0">
              <a:latin typeface="+mj-lt"/>
            </a:endParaRPr>
          </a:p>
        </p:txBody>
      </p:sp>
    </p:spTree>
    <p:extLst>
      <p:ext uri="{BB962C8B-B14F-4D97-AF65-F5344CB8AC3E}">
        <p14:creationId xmlns:p14="http://schemas.microsoft.com/office/powerpoint/2010/main" val="2240143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D3F1D1C4-C2D9-4231-9FB2-B2D9D97AA41D}" type="slidenum">
              <a:rPr lang="el-GR" smtClean="0"/>
              <a:pPr/>
              <a:t>50</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
            <a:ext cx="9144000" cy="7178162"/>
          </a:xfrm>
          <a:prstGeom prst="rect">
            <a:avLst/>
          </a:prstGeom>
        </p:spPr>
      </p:pic>
    </p:spTree>
    <p:extLst>
      <p:ext uri="{BB962C8B-B14F-4D97-AF65-F5344CB8AC3E}">
        <p14:creationId xmlns:p14="http://schemas.microsoft.com/office/powerpoint/2010/main" val="50278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23928" y="908720"/>
            <a:ext cx="4250808" cy="935968"/>
          </a:xfrm>
        </p:spPr>
        <p:txBody>
          <a:bodyPr>
            <a:normAutofit/>
          </a:bodyPr>
          <a:lstStyle/>
          <a:p>
            <a:r>
              <a:rPr lang="el-GR" dirty="0"/>
              <a:t>                         </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pic>
        <p:nvPicPr>
          <p:cNvPr id="6" name="5 - Εικόνα" descr="2kpg_logo.jpg"/>
          <p:cNvPicPr>
            <a:picLocks noChangeAspect="1"/>
          </p:cNvPicPr>
          <p:nvPr/>
        </p:nvPicPr>
        <p:blipFill>
          <a:blip r:embed="rId3" cstate="print"/>
          <a:stretch>
            <a:fillRect/>
          </a:stretch>
        </p:blipFill>
        <p:spPr>
          <a:xfrm>
            <a:off x="1638735" y="2395554"/>
            <a:ext cx="5388878" cy="2088232"/>
          </a:xfrm>
          <a:prstGeom prst="rect">
            <a:avLst/>
          </a:prstGeom>
        </p:spPr>
      </p:pic>
      <p:sp>
        <p:nvSpPr>
          <p:cNvPr id="7" name="Ορθογώνιο 6"/>
          <p:cNvSpPr/>
          <p:nvPr/>
        </p:nvSpPr>
        <p:spPr>
          <a:xfrm>
            <a:off x="1056810" y="1186653"/>
            <a:ext cx="6552728" cy="954107"/>
          </a:xfrm>
          <a:prstGeom prst="rect">
            <a:avLst/>
          </a:prstGeom>
          <a:ln>
            <a:noFill/>
          </a:ln>
        </p:spPr>
        <p:txBody>
          <a:bodyPr wrap="square">
            <a:spAutoFit/>
          </a:bodyPr>
          <a:lstStyle/>
          <a:p>
            <a:pPr algn="ctr">
              <a:spcAft>
                <a:spcPts val="0"/>
              </a:spcAft>
            </a:pPr>
            <a:r>
              <a:rPr lang="el-GR" sz="2800" b="1" dirty="0">
                <a:latin typeface="+mj-lt"/>
                <a:ea typeface="Times New Roman" panose="02020603050405020304" pitchFamily="18" charset="0"/>
                <a:cs typeface="Times New Roman" panose="02020603050405020304" pitchFamily="18" charset="0"/>
              </a:rPr>
              <a:t>Εξ αποστάσεως προετοιμασία για τις εξετάσεις του ΚΠΓ</a:t>
            </a:r>
            <a:endParaRPr lang="el-GR" sz="2800" dirty="0">
              <a:latin typeface="+mj-lt"/>
              <a:ea typeface="Calibri" panose="020F0502020204030204" pitchFamily="34" charset="0"/>
              <a:cs typeface="Times New Roman" panose="02020603050405020304" pitchFamily="18" charset="0"/>
            </a:endParaRPr>
          </a:p>
        </p:txBody>
      </p:sp>
      <p:sp>
        <p:nvSpPr>
          <p:cNvPr id="8" name="Ορθογώνιο 7"/>
          <p:cNvSpPr/>
          <p:nvPr/>
        </p:nvSpPr>
        <p:spPr>
          <a:xfrm>
            <a:off x="395536" y="4728635"/>
            <a:ext cx="8748464" cy="1938992"/>
          </a:xfrm>
          <a:prstGeom prst="rect">
            <a:avLst/>
          </a:prstGeom>
        </p:spPr>
        <p:txBody>
          <a:bodyPr wrap="square">
            <a:spAutoFit/>
          </a:bodyPr>
          <a:lstStyle/>
          <a:p>
            <a:pPr marL="342900" indent="-342900">
              <a:spcAft>
                <a:spcPts val="0"/>
              </a:spcAft>
              <a:buFont typeface="Wingdings" panose="05000000000000000000" pitchFamily="2" charset="2"/>
              <a:buChar char="q"/>
            </a:pPr>
            <a:r>
              <a:rPr lang="el-GR" sz="2400" dirty="0">
                <a:latin typeface="+mj-lt"/>
                <a:ea typeface="Calibri" panose="020F0502020204030204" pitchFamily="34" charset="0"/>
                <a:cs typeface="Times New Roman" panose="02020603050405020304" pitchFamily="18" charset="0"/>
              </a:rPr>
              <a:t>Προβάλλει μέσω μιας ειδικά σχεδιασμένης ιστοσελίδας ένα οργανωμένο μοντέλο προετοιμασίας των μαθητών για τις εξετάσεις του ΚΠΓ. </a:t>
            </a:r>
          </a:p>
          <a:p>
            <a:pPr marL="342900" indent="-342900">
              <a:spcAft>
                <a:spcPts val="0"/>
              </a:spcAft>
              <a:buFont typeface="Wingdings" panose="05000000000000000000" pitchFamily="2" charset="2"/>
              <a:buChar char="q"/>
            </a:pPr>
            <a:r>
              <a:rPr lang="el-GR" sz="2400" dirty="0">
                <a:latin typeface="+mj-lt"/>
                <a:ea typeface="Calibri" panose="020F0502020204030204" pitchFamily="34" charset="0"/>
                <a:cs typeface="Times New Roman" panose="02020603050405020304" pitchFamily="18" charset="0"/>
              </a:rPr>
              <a:t>Το έργο αυτό υλοποιήθηκε από το ΕΚΠΑ, με συγχρηματοδότηση από το ΕΣΠΑ (2010-2014)</a:t>
            </a:r>
            <a:endParaRPr lang="el-GR"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45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23928" y="908720"/>
            <a:ext cx="4250808" cy="935968"/>
          </a:xfrm>
        </p:spPr>
        <p:txBody>
          <a:bodyPr>
            <a:normAutofit fontScale="90000"/>
          </a:bodyPr>
          <a:lstStyle/>
          <a:p>
            <a:r>
              <a:rPr lang="el-GR" dirty="0"/>
              <a:t>                        Προσφέρει </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graphicFrame>
        <p:nvGraphicFramePr>
          <p:cNvPr id="5" name="Content Placeholder 7"/>
          <p:cNvGraphicFramePr>
            <a:graphicFrameLocks/>
          </p:cNvGraphicFramePr>
          <p:nvPr>
            <p:extLst>
              <p:ext uri="{D42A27DB-BD31-4B8C-83A1-F6EECF244321}">
                <p14:modId xmlns:p14="http://schemas.microsoft.com/office/powerpoint/2010/main" val="1136923615"/>
              </p:ext>
            </p:extLst>
          </p:nvPr>
        </p:nvGraphicFramePr>
        <p:xfrm>
          <a:off x="323528" y="2349302"/>
          <a:ext cx="8496944" cy="381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 Εικόνα" descr="2kpg_logo.jpg"/>
          <p:cNvPicPr>
            <a:picLocks noChangeAspect="1"/>
          </p:cNvPicPr>
          <p:nvPr/>
        </p:nvPicPr>
        <p:blipFill>
          <a:blip r:embed="rId8" cstate="print"/>
          <a:stretch>
            <a:fillRect/>
          </a:stretch>
        </p:blipFill>
        <p:spPr>
          <a:xfrm>
            <a:off x="107504" y="620688"/>
            <a:ext cx="3156630" cy="1224000"/>
          </a:xfrm>
          <a:prstGeom prst="rect">
            <a:avLst/>
          </a:prstGeom>
        </p:spPr>
      </p:pic>
    </p:spTree>
    <p:extLst>
      <p:ext uri="{BB962C8B-B14F-4D97-AF65-F5344CB8AC3E}">
        <p14:creationId xmlns:p14="http://schemas.microsoft.com/office/powerpoint/2010/main" val="93003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434759" y="883480"/>
            <a:ext cx="5446440" cy="1069848"/>
          </a:xfrm>
        </p:spPr>
        <p:txBody>
          <a:bodyPr>
            <a:normAutofit fontScale="90000"/>
          </a:bodyPr>
          <a:lstStyle/>
          <a:p>
            <a:r>
              <a:rPr lang="el-GR" dirty="0"/>
              <a:t> Απευθύνεται σε τέσσερις ομάδες χρηστών</a:t>
            </a:r>
          </a:p>
        </p:txBody>
      </p:sp>
      <p:sp>
        <p:nvSpPr>
          <p:cNvPr id="2" name="1 - Θέση ημερομηνίας"/>
          <p:cNvSpPr>
            <a:spLocks noGrp="1"/>
          </p:cNvSpPr>
          <p:nvPr>
            <p:ph type="dt" sz="half" idx="10"/>
          </p:nvPr>
        </p:nvSpPr>
        <p:spPr/>
        <p:txBody>
          <a:bodyPr/>
          <a:lstStyle/>
          <a:p>
            <a:fld id="{5AB6152F-D6C8-4CEA-BC49-364F14DA2682}" type="datetime2">
              <a:rPr lang="el-GR" smtClean="0"/>
              <a:pPr/>
              <a:t>Τρίτη, 20 Σεπτεμβρίου 2016</a:t>
            </a:fld>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pic>
        <p:nvPicPr>
          <p:cNvPr id="1026" name="Picture 2"/>
          <p:cNvPicPr>
            <a:picLocks noChangeAspect="1" noChangeArrowheads="1"/>
          </p:cNvPicPr>
          <p:nvPr/>
        </p:nvPicPr>
        <p:blipFill>
          <a:blip r:embed="rId3" cstate="print"/>
          <a:srcRect l="5311" t="8421" r="10000" b="27320"/>
          <a:stretch>
            <a:fillRect/>
          </a:stretch>
        </p:blipFill>
        <p:spPr bwMode="auto">
          <a:xfrm>
            <a:off x="49962" y="1953328"/>
            <a:ext cx="9058542" cy="3816000"/>
          </a:xfrm>
          <a:prstGeom prst="rect">
            <a:avLst/>
          </a:prstGeom>
          <a:noFill/>
          <a:ln w="9525">
            <a:noFill/>
            <a:miter lim="800000"/>
            <a:headEnd/>
            <a:tailEnd/>
          </a:ln>
        </p:spPr>
      </p:pic>
      <p:pic>
        <p:nvPicPr>
          <p:cNvPr id="7" name="6 - Εικόνα" descr="2kpg_logo.jpg"/>
          <p:cNvPicPr>
            <a:picLocks noChangeAspect="1"/>
          </p:cNvPicPr>
          <p:nvPr/>
        </p:nvPicPr>
        <p:blipFill>
          <a:blip r:embed="rId4" cstate="print"/>
          <a:stretch>
            <a:fillRect/>
          </a:stretch>
        </p:blipFill>
        <p:spPr>
          <a:xfrm>
            <a:off x="47218" y="692832"/>
            <a:ext cx="3156630" cy="1224000"/>
          </a:xfrm>
          <a:prstGeom prst="rect">
            <a:avLst/>
          </a:prstGeom>
        </p:spPr>
      </p:pic>
      <p:sp>
        <p:nvSpPr>
          <p:cNvPr id="8" name="6 - Τίτλος"/>
          <p:cNvSpPr txBox="1">
            <a:spLocks/>
          </p:cNvSpPr>
          <p:nvPr/>
        </p:nvSpPr>
        <p:spPr>
          <a:xfrm>
            <a:off x="179512" y="5815536"/>
            <a:ext cx="8712968" cy="1069848"/>
          </a:xfrm>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l-GR" dirty="0"/>
              <a:t>Πηγή:</a:t>
            </a:r>
            <a:r>
              <a:rPr lang="en-GB" dirty="0"/>
              <a:t>http://rcel.enl.uoa.gr/kpgeschool/</a:t>
            </a:r>
            <a:endParaRPr lang="el-GR" dirty="0"/>
          </a:p>
        </p:txBody>
      </p:sp>
    </p:spTree>
    <p:extLst>
      <p:ext uri="{BB962C8B-B14F-4D97-AF65-F5344CB8AC3E}">
        <p14:creationId xmlns:p14="http://schemas.microsoft.com/office/powerpoint/2010/main" val="182677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4016" y="1484784"/>
            <a:ext cx="8820472" cy="1997968"/>
          </a:xfrm>
        </p:spPr>
        <p:txBody>
          <a:bodyPr>
            <a:normAutofit fontScale="90000"/>
          </a:bodyPr>
          <a:lstStyle/>
          <a:p>
            <a:r>
              <a:rPr lang="el-GR" dirty="0"/>
              <a:t>Για την κάθε ομάδα χρηστών λειτουργεί μία «ηλεκτρονική τάξη» στην οποία παρέχονται διαφορετικές υπηρεσίες</a:t>
            </a:r>
          </a:p>
        </p:txBody>
      </p:sp>
      <p:sp>
        <p:nvSpPr>
          <p:cNvPr id="3" name="2 - Θέση ημερομηνίας"/>
          <p:cNvSpPr>
            <a:spLocks noGrp="1"/>
          </p:cNvSpPr>
          <p:nvPr>
            <p:ph type="dt" sz="half" idx="10"/>
          </p:nvPr>
        </p:nvSpPr>
        <p:spPr/>
        <p:txBody>
          <a:bodyPr/>
          <a:lstStyle/>
          <a:p>
            <a:fld id="{D3170498-965B-406E-BEE1-2AB59BF292EC}" type="datetime2">
              <a:rPr lang="el-GR" smtClean="0"/>
              <a:pPr/>
              <a:t>Τρίτη, 20 Σεπτεμβρίου 2016</a:t>
            </a:fld>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pic>
        <p:nvPicPr>
          <p:cNvPr id="17" name="16 - Εικόνα" descr="2kpg_logo.jpg"/>
          <p:cNvPicPr>
            <a:picLocks noChangeAspect="1"/>
          </p:cNvPicPr>
          <p:nvPr/>
        </p:nvPicPr>
        <p:blipFill>
          <a:blip r:embed="rId2" cstate="print"/>
          <a:stretch>
            <a:fillRect/>
          </a:stretch>
        </p:blipFill>
        <p:spPr>
          <a:xfrm>
            <a:off x="35496" y="476672"/>
            <a:ext cx="3168352" cy="1008000"/>
          </a:xfrm>
          <a:prstGeom prst="rect">
            <a:avLst/>
          </a:prstGeom>
        </p:spPr>
      </p:pic>
      <p:sp>
        <p:nvSpPr>
          <p:cNvPr id="25" name="24 - Ορθογώνιο"/>
          <p:cNvSpPr/>
          <p:nvPr/>
        </p:nvSpPr>
        <p:spPr>
          <a:xfrm>
            <a:off x="395536" y="4005064"/>
            <a:ext cx="1512168"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Μαθητών/</a:t>
            </a:r>
          </a:p>
          <a:p>
            <a:pPr algn="ctr"/>
            <a:r>
              <a:rPr lang="el-GR" b="1" dirty="0">
                <a:latin typeface="+mj-lt"/>
              </a:rPr>
              <a:t>Υποψηφίων</a:t>
            </a:r>
          </a:p>
        </p:txBody>
      </p:sp>
      <p:pic>
        <p:nvPicPr>
          <p:cNvPr id="24" name="23 - Εικόνα" descr="imagesUA2OAYES.jpg"/>
          <p:cNvPicPr>
            <a:picLocks noChangeAspect="1"/>
          </p:cNvPicPr>
          <p:nvPr/>
        </p:nvPicPr>
        <p:blipFill>
          <a:blip r:embed="rId3" cstate="print"/>
          <a:stretch>
            <a:fillRect/>
          </a:stretch>
        </p:blipFill>
        <p:spPr>
          <a:xfrm>
            <a:off x="395536" y="4005064"/>
            <a:ext cx="1491750" cy="612000"/>
          </a:xfrm>
          <a:prstGeom prst="rect">
            <a:avLst/>
          </a:prstGeom>
        </p:spPr>
      </p:pic>
      <p:sp>
        <p:nvSpPr>
          <p:cNvPr id="26" name="25 - Ορθογώνιο"/>
          <p:cNvSpPr/>
          <p:nvPr/>
        </p:nvSpPr>
        <p:spPr>
          <a:xfrm>
            <a:off x="2339752" y="4005064"/>
            <a:ext cx="1728192"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sz="1600" b="1" dirty="0">
                <a:latin typeface="+mj-lt"/>
              </a:rPr>
              <a:t>Εκπαιδευτικών</a:t>
            </a:r>
            <a:r>
              <a:rPr lang="el-GR" dirty="0"/>
              <a:t> </a:t>
            </a:r>
          </a:p>
        </p:txBody>
      </p:sp>
      <p:sp>
        <p:nvSpPr>
          <p:cNvPr id="27" name="26 - Ορθογώνιο"/>
          <p:cNvSpPr/>
          <p:nvPr/>
        </p:nvSpPr>
        <p:spPr>
          <a:xfrm>
            <a:off x="4499992" y="4077072"/>
            <a:ext cx="1512168"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sz="1600" b="1" dirty="0">
                <a:latin typeface="+mj-lt"/>
              </a:rPr>
              <a:t>Αξιολογητών</a:t>
            </a:r>
            <a:r>
              <a:rPr lang="el-GR" dirty="0"/>
              <a:t> </a:t>
            </a:r>
          </a:p>
        </p:txBody>
      </p:sp>
      <p:sp>
        <p:nvSpPr>
          <p:cNvPr id="28" name="27 - Ορθογώνιο"/>
          <p:cNvSpPr/>
          <p:nvPr/>
        </p:nvSpPr>
        <p:spPr>
          <a:xfrm>
            <a:off x="6588224" y="4077072"/>
            <a:ext cx="1512168"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endParaRPr lang="el-GR" dirty="0"/>
          </a:p>
          <a:p>
            <a:pPr algn="ctr"/>
            <a:r>
              <a:rPr lang="el-GR" b="1" dirty="0">
                <a:latin typeface="+mj-lt"/>
              </a:rPr>
              <a:t>Γονέων</a:t>
            </a:r>
            <a:r>
              <a:rPr lang="el-GR" dirty="0"/>
              <a:t> </a:t>
            </a:r>
          </a:p>
        </p:txBody>
      </p:sp>
      <p:pic>
        <p:nvPicPr>
          <p:cNvPr id="29" name="28 - Εικόνα" descr="imagesUA2OAYES.jpg"/>
          <p:cNvPicPr>
            <a:picLocks noChangeAspect="1"/>
          </p:cNvPicPr>
          <p:nvPr/>
        </p:nvPicPr>
        <p:blipFill>
          <a:blip r:embed="rId3" cstate="print"/>
          <a:stretch>
            <a:fillRect/>
          </a:stretch>
        </p:blipFill>
        <p:spPr>
          <a:xfrm>
            <a:off x="2339752" y="4005064"/>
            <a:ext cx="1728192" cy="612000"/>
          </a:xfrm>
          <a:prstGeom prst="rect">
            <a:avLst/>
          </a:prstGeom>
        </p:spPr>
      </p:pic>
      <p:pic>
        <p:nvPicPr>
          <p:cNvPr id="30" name="29 - Εικόνα" descr="imagesUA2OAYES.jpg"/>
          <p:cNvPicPr>
            <a:picLocks noChangeAspect="1"/>
          </p:cNvPicPr>
          <p:nvPr/>
        </p:nvPicPr>
        <p:blipFill>
          <a:blip r:embed="rId3" cstate="print"/>
          <a:stretch>
            <a:fillRect/>
          </a:stretch>
        </p:blipFill>
        <p:spPr>
          <a:xfrm>
            <a:off x="4499992" y="4077072"/>
            <a:ext cx="1491750" cy="612000"/>
          </a:xfrm>
          <a:prstGeom prst="rect">
            <a:avLst/>
          </a:prstGeom>
        </p:spPr>
      </p:pic>
      <p:pic>
        <p:nvPicPr>
          <p:cNvPr id="31" name="30 - Εικόνα" descr="imagesUA2OAYES.jpg"/>
          <p:cNvPicPr>
            <a:picLocks noChangeAspect="1"/>
          </p:cNvPicPr>
          <p:nvPr/>
        </p:nvPicPr>
        <p:blipFill>
          <a:blip r:embed="rId3" cstate="print"/>
          <a:stretch>
            <a:fillRect/>
          </a:stretch>
        </p:blipFill>
        <p:spPr>
          <a:xfrm>
            <a:off x="6588224" y="4077072"/>
            <a:ext cx="1491750" cy="612000"/>
          </a:xfrm>
          <a:prstGeom prst="rect">
            <a:avLst/>
          </a:prstGeom>
        </p:spPr>
      </p:pic>
    </p:spTree>
    <p:extLst>
      <p:ext uri="{BB962C8B-B14F-4D97-AF65-F5344CB8AC3E}">
        <p14:creationId xmlns:p14="http://schemas.microsoft.com/office/powerpoint/2010/main" val="2778526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3049</TotalTime>
  <Words>1348</Words>
  <Application>Microsoft Office PowerPoint</Application>
  <PresentationFormat>On-screen Show (4:3)</PresentationFormat>
  <Paragraphs>292</Paragraphs>
  <Slides>50</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Georgia</vt:lpstr>
      <vt:lpstr>Times New Roman</vt:lpstr>
      <vt:lpstr>Trebuchet MS</vt:lpstr>
      <vt:lpstr>Wingdings</vt:lpstr>
      <vt:lpstr>Wingdings 2</vt:lpstr>
      <vt:lpstr>Αστικό</vt:lpstr>
      <vt:lpstr>Acrobat Document</vt:lpstr>
      <vt:lpstr>Υπουργείο Παιδείας, Έρευνας και Θρησκευμάτων   Ινστιτούτο Εκπαιδευτικής Πολιτικής (Ι.Ε.Π.) Επιστημονική Επιτροπή Ξένων Γλωσσών  ΟΙ ΞΕΝΕΣ ΓΛΩΣΣΕΣ ΣΤΟ ΣΧΟΛΕΙΟ Ενημερωτικές-Επιμορφωτικές Ημερίδες    Αθήνα, 5 Σεπτεμβρίου 2016                                                                 Θεσσαλονίκη, 7 Σεπτεμβρίου 2016 </vt:lpstr>
      <vt:lpstr>PowerPoint Presentation</vt:lpstr>
      <vt:lpstr>PowerPoint Presentation</vt:lpstr>
      <vt:lpstr>PowerPoint Presentation</vt:lpstr>
      <vt:lpstr>PowerPoint Presentation</vt:lpstr>
      <vt:lpstr>                         </vt:lpstr>
      <vt:lpstr>                        Προσφέρει </vt:lpstr>
      <vt:lpstr> Απευθύνεται σε τέσσερις ομάδες χρηστών</vt:lpstr>
      <vt:lpstr>Για την κάθε ομάδα χρηστών λειτουργεί μία «ηλεκτρονική τάξη» στην οποία παρέχονται διαφορετικές υπηρεσίες</vt:lpstr>
      <vt:lpstr>Γνωριμία με την </vt:lpstr>
      <vt:lpstr>Περιλαμβάνει:  (α) Η-βιβλίο για τον μαθητή και  (β) Διαδραστικό εκπαιδευτικό υλικό (για όλες τις γλώσσες, όλα τα επίπεδα, όλες τις ενότητες)</vt:lpstr>
      <vt:lpstr>Η κάθε ενότητα του κάθε επιπέδου περιλαμβάνει:</vt:lpstr>
      <vt:lpstr>PowerPoint Presentation</vt:lpstr>
      <vt:lpstr>PowerPoint Presentation</vt:lpstr>
      <vt:lpstr>PowerPoint Presentation</vt:lpstr>
      <vt:lpstr>PowerPoint Presentation</vt:lpstr>
      <vt:lpstr>Γνωριμία με την</vt:lpstr>
      <vt:lpstr>Περιλαμβάνει τρεις θεματικές ενότητες:</vt:lpstr>
      <vt:lpstr>Το ηλεκτρονικό ευρετήριο δραστηριοτήτων</vt:lpstr>
      <vt:lpstr>PowerPoint Presentation</vt:lpstr>
      <vt:lpstr>PowerPoint Presentation</vt:lpstr>
      <vt:lpstr>PowerPoint Presentation</vt:lpstr>
      <vt:lpstr>Ηλεκτρονικά βιβλία </vt:lpstr>
      <vt:lpstr>PowerPoint Presentation</vt:lpstr>
      <vt:lpstr>PowerPoint Presentation</vt:lpstr>
      <vt:lpstr>PowerPoint Presentation</vt:lpstr>
      <vt:lpstr>PowerPoint Presentation</vt:lpstr>
      <vt:lpstr>ισπανική γλώσσα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Πληροφοριακό υλικό για τις εξετάσεις</vt:lpstr>
      <vt:lpstr>Γνωριμία με την</vt:lpstr>
      <vt:lpstr>Παρέχει πληροφορίες για τις εξετάσεις γραπτού και προφορικού λόγου</vt:lpstr>
      <vt:lpstr>Παρέχει πληροφορίες για τη διαδικασία των αιτήσεων νέων αξιολογητών</vt:lpstr>
      <vt:lpstr>Προσφέρει η-μαθήματα για την εξ αποστάσεως επιμόρφωση</vt:lpstr>
      <vt:lpstr>Γνωριμία με την</vt:lpstr>
      <vt:lpstr>Δίνει απαντήσεις σε συχνές ερωτήσεις</vt:lpstr>
      <vt:lpstr>Προτείνει 6 βήματα για να βοηθήσουν οι ίδιοι οι γονείς στην προετοιμασία του παιδιού τους</vt:lpstr>
      <vt:lpstr>Η σύνδεση επιθυμούμε να γίνει:  </vt:lpstr>
      <vt:lpstr>Προοπτικές  του ηλεκτρονικού ΚΠΓ</vt:lpstr>
      <vt:lpstr>Ιστοσελίδες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Ρινέτα</cp:lastModifiedBy>
  <cp:revision>143</cp:revision>
  <cp:lastPrinted>2016-09-04T19:27:22Z</cp:lastPrinted>
  <dcterms:created xsi:type="dcterms:W3CDTF">2015-06-16T05:31:54Z</dcterms:created>
  <dcterms:modified xsi:type="dcterms:W3CDTF">2016-09-20T15:22:10Z</dcterms:modified>
</cp:coreProperties>
</file>